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6" r:id="rId3"/>
    <p:sldId id="257" r:id="rId5"/>
    <p:sldId id="258" r:id="rId6"/>
    <p:sldId id="259" r:id="rId7"/>
    <p:sldId id="260" r:id="rId8"/>
    <p:sldId id="261" r:id="rId9"/>
    <p:sldId id="262" r:id="rId10"/>
    <p:sldId id="264" r:id="rId11"/>
    <p:sldId id="266" r:id="rId12"/>
    <p:sldId id="267" r:id="rId13"/>
    <p:sldId id="268" r:id="rId14"/>
    <p:sldId id="269" r:id="rId15"/>
    <p:sldId id="270" r:id="rId16"/>
    <p:sldId id="271" r:id="rId17"/>
    <p:sldId id="273" r:id="rId18"/>
    <p:sldId id="275" r:id="rId19"/>
    <p:sldId id="263"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EBEAEA"/>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10" d="100"/>
          <a:sy n="110" d="100"/>
        </p:scale>
        <p:origin x="168" y="96"/>
      </p:cViewPr>
      <p:guideLst>
        <p:guide orient="horz" pos="2252"/>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15.png"/><Relationship Id="rId1" Type="http://schemas.openxmlformats.org/officeDocument/2006/relationships/hyperlink" Target="https://www.nowcoder.com/acm/contest/153#question"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xml"/><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2.jpeg"/><Relationship Id="rId1" Type="http://schemas.openxmlformats.org/officeDocument/2006/relationships/hyperlink" Target="https://www.nowcoder.com/acm/contest/153#question" TargetMode="Externa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GI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6.jpeg"/><Relationship Id="rId1" Type="http://schemas.openxmlformats.org/officeDocument/2006/relationships/hyperlink" Target="https://www.nowcoder.com/acm/contest/153#question"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image" Target="../media/image9.jpeg"/><Relationship Id="rId1" Type="http://schemas.openxmlformats.org/officeDocument/2006/relationships/hyperlink" Target="https://www.nowcoder.com/acm/contest/153#question" TargetMode="Externa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hyperlink" Target="https://www.nowcoder.com/acm/contest/153#question" TargetMode="External"/><Relationship Id="rId2" Type="http://schemas.openxmlformats.org/officeDocument/2006/relationships/image" Target="../media/image11.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pic>
        <p:nvPicPr>
          <p:cNvPr id="6" name="图片 5" descr="feb9db1c226e93a04f8ef6a79e3b7667"/>
          <p:cNvPicPr>
            <a:picLocks noChangeAspect="1"/>
          </p:cNvPicPr>
          <p:nvPr/>
        </p:nvPicPr>
        <p:blipFill>
          <a:blip r:embed="rId1"/>
          <a:stretch>
            <a:fillRect/>
          </a:stretch>
        </p:blipFill>
        <p:spPr>
          <a:xfrm>
            <a:off x="10795" y="-112395"/>
            <a:ext cx="12170410" cy="7082155"/>
          </a:xfrm>
          <a:prstGeom prst="rect">
            <a:avLst/>
          </a:prstGeom>
        </p:spPr>
      </p:pic>
      <p:sp>
        <p:nvSpPr>
          <p:cNvPr id="2" name="标题 1"/>
          <p:cNvSpPr>
            <a:spLocks noGrp="1"/>
          </p:cNvSpPr>
          <p:nvPr>
            <p:ph type="ctrTitle"/>
            <p:custDataLst>
              <p:tags r:id="rId2"/>
            </p:custDataLst>
          </p:nvPr>
        </p:nvSpPr>
        <p:spPr/>
        <p:txBody>
          <a:bodyPr/>
          <a:lstStyle/>
          <a:p>
            <a:pPr>
              <a:lnSpc>
                <a:spcPct val="130000"/>
              </a:lnSpc>
            </a:pPr>
            <a:r>
              <a:rPr lang="en-US" altLang="zh-CN" sz="6600" b="1" dirty="0"/>
              <a:t>NOIP </a:t>
            </a:r>
            <a:r>
              <a:rPr lang="zh-CN" altLang="en-US" sz="6600" b="1" dirty="0"/>
              <a:t>2006 普及组</a:t>
            </a:r>
            <a:endParaRPr lang="zh-CN" altLang="en-US" sz="6600" b="1" dirty="0"/>
          </a:p>
        </p:txBody>
      </p:sp>
      <p:sp>
        <p:nvSpPr>
          <p:cNvPr id="4" name="副标题 3"/>
          <p:cNvSpPr/>
          <p:nvPr>
            <p:ph type="subTitle" idx="1"/>
          </p:nvPr>
        </p:nvSpPr>
        <p:spPr/>
        <p:txBody>
          <a:bodyPr/>
          <a:p>
            <a:r>
              <a:rPr lang="zh-CN" altLang="en-US" sz="1000" i="1">
                <a:solidFill>
                  <a:schemeClr val="accent4"/>
                </a:solidFill>
                <a:effectLst/>
              </a:rPr>
              <a:t>（某</a:t>
            </a:r>
            <a:r>
              <a:rPr lang="en-US" altLang="zh-CN" sz="1000" i="1">
                <a:solidFill>
                  <a:schemeClr val="accent4"/>
                </a:solidFill>
                <a:effectLst/>
              </a:rPr>
              <a:t>tan90°</a:t>
            </a:r>
            <a:r>
              <a:rPr lang="zh-CN" altLang="en-US" sz="1000" i="1">
                <a:solidFill>
                  <a:schemeClr val="accent4"/>
                </a:solidFill>
                <a:effectLst/>
              </a:rPr>
              <a:t>的）</a:t>
            </a:r>
            <a:endParaRPr lang="zh-CN" altLang="en-US" sz="2800">
              <a:solidFill>
                <a:schemeClr val="accent4"/>
              </a:solidFill>
              <a:effectLst/>
            </a:endParaRPr>
          </a:p>
          <a:p>
            <a:r>
              <a:rPr lang="zh-CN" altLang="en-US" sz="3600" b="1">
                <a:solidFill>
                  <a:srgbClr val="FFFF00"/>
                </a:solidFill>
                <a:effectLst>
                  <a:outerShdw blurRad="38100" dist="19050" dir="2700000" algn="tl" rotWithShape="0">
                    <a:schemeClr val="dk1">
                      <a:alpha val="40000"/>
                    </a:schemeClr>
                  </a:outerShdw>
                </a:effectLst>
              </a:rPr>
              <a:t>题解</a:t>
            </a:r>
            <a:endParaRPr lang="zh-CN" altLang="en-US" sz="3600" b="1">
              <a:solidFill>
                <a:srgbClr val="FFFF00"/>
              </a:solidFill>
              <a:effectLst>
                <a:outerShdw blurRad="38100" dist="19050" dir="2700000" algn="tl" rotWithShape="0">
                  <a:schemeClr val="dk1">
                    <a:alpha val="40000"/>
                  </a:schemeClr>
                </a:outerShdw>
              </a:effectLst>
            </a:endParaRPr>
          </a:p>
        </p:txBody>
      </p:sp>
      <p:sp>
        <p:nvSpPr>
          <p:cNvPr id="7" name=" 220"/>
          <p:cNvSpPr/>
          <p:nvPr/>
        </p:nvSpPr>
        <p:spPr>
          <a:xfrm>
            <a:off x="10795" y="632841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3" name="文本框 2"/>
          <p:cNvSpPr txBox="1"/>
          <p:nvPr/>
        </p:nvSpPr>
        <p:spPr>
          <a:xfrm>
            <a:off x="-1270" y="-119380"/>
            <a:ext cx="1507490" cy="337185"/>
          </a:xfrm>
          <a:prstGeom prst="rect">
            <a:avLst/>
          </a:prstGeom>
          <a:noFill/>
        </p:spPr>
        <p:txBody>
          <a:bodyPr wrap="square" rtlCol="0">
            <a:spAutoFit/>
            <a:scene3d>
              <a:camera prst="orthographicFront"/>
              <a:lightRig rig="threePt" dir="t"/>
            </a:scene3d>
          </a:bodyPr>
          <a:p>
            <a:r>
              <a:rPr lang="en-US" altLang="zh-CN" sz="800">
                <a:solidFill>
                  <a:schemeClr val="tx2">
                    <a:lumMod val="90000"/>
                  </a:schemeClr>
                </a:solidFill>
                <a:effectLst>
                  <a:outerShdw blurRad="38100" dist="25400" dir="5400000" algn="ctr" rotWithShape="0">
                    <a:srgbClr val="6E747A">
                      <a:alpha val="43000"/>
                    </a:srgbClr>
                  </a:outerShdw>
                </a:effectLst>
              </a:rPr>
              <a:t>Made bt </a:t>
            </a:r>
            <a:r>
              <a:rPr lang="zh-CN" altLang="en-US" sz="800">
                <a:solidFill>
                  <a:schemeClr val="tx2">
                    <a:lumMod val="90000"/>
                  </a:schemeClr>
                </a:solidFill>
                <a:effectLst>
                  <a:outerShdw blurRad="38100" dist="25400" dir="5400000" algn="ctr" rotWithShape="0">
                    <a:srgbClr val="6E747A">
                      <a:alpha val="43000"/>
                    </a:srgbClr>
                  </a:outerShdw>
                </a:effectLst>
              </a:rPr>
              <a:t>南充某高中某蒟蒻 </a:t>
            </a:r>
            <a:r>
              <a:rPr lang="en-US" altLang="zh-CN" sz="800">
                <a:solidFill>
                  <a:schemeClr val="tx2">
                    <a:lumMod val="90000"/>
                  </a:schemeClr>
                </a:solidFill>
                <a:effectLst>
                  <a:outerShdw blurRad="38100" dist="25400" dir="5400000" algn="ctr" rotWithShape="0">
                    <a:srgbClr val="6E747A">
                      <a:alpha val="43000"/>
                    </a:srgbClr>
                  </a:outerShdw>
                </a:effectLst>
              </a:rPr>
              <a:t>fxhfxh55555</a:t>
            </a:r>
            <a:endParaRPr lang="en-US" altLang="zh-CN" sz="800">
              <a:solidFill>
                <a:schemeClr val="tx2">
                  <a:lumMod val="90000"/>
                </a:schemeClr>
              </a:solidFill>
              <a:effectLst>
                <a:outerShdw blurRad="38100" dist="25400" dir="5400000" algn="ctr" rotWithShape="0">
                  <a:srgbClr val="6E747A">
                    <a:alpha val="43000"/>
                  </a:srgbClr>
                </a:outerShdw>
              </a:effectLst>
            </a:endParaRPr>
          </a:p>
        </p:txBody>
      </p:sp>
      <p:sp>
        <p:nvSpPr>
          <p:cNvPr id="5" name="文本框 4"/>
          <p:cNvSpPr txBox="1"/>
          <p:nvPr/>
        </p:nvSpPr>
        <p:spPr>
          <a:xfrm>
            <a:off x="10864850" y="6179185"/>
            <a:ext cx="1148715" cy="645160"/>
          </a:xfrm>
          <a:prstGeom prst="rect">
            <a:avLst/>
          </a:prstGeom>
          <a:noFill/>
        </p:spPr>
        <p:txBody>
          <a:bodyPr wrap="square" rtlCol="0">
            <a:spAutoFit/>
          </a:bodyPr>
          <a:p>
            <a:r>
              <a:rPr lang="zh-CN" altLang="en-US">
                <a:ln w="22225">
                  <a:solidFill>
                    <a:srgbClr val="FFC000"/>
                  </a:solidFill>
                  <a:prstDash val="solid"/>
                </a:ln>
                <a:solidFill>
                  <a:srgbClr val="FFC000"/>
                </a:solidFill>
                <a:effectLst>
                  <a:outerShdw blurRad="50800" dist="38100" dir="18900000" algn="bl" rotWithShape="0">
                    <a:prstClr val="black">
                      <a:alpha val="40000"/>
                    </a:prstClr>
                  </a:outerShdw>
                  <a:reflection blurRad="6350" stA="50000" endA="300" endPos="50000" dist="60007" dir="5400000" sy="-100000" algn="bl" rotWithShape="0"/>
                </a:effectLst>
              </a:rPr>
              <a:t>假装这里有个水印</a:t>
            </a:r>
            <a:endParaRPr lang="zh-CN" altLang="en-US">
              <a:ln w="22225">
                <a:solidFill>
                  <a:srgbClr val="FFC000"/>
                </a:solidFill>
                <a:prstDash val="solid"/>
              </a:ln>
              <a:solidFill>
                <a:srgbClr val="FFC000"/>
              </a:solidFill>
              <a:effectLst>
                <a:outerShdw blurRad="50800" dist="38100" dir="18900000" algn="bl" rotWithShape="0">
                  <a:prstClr val="black">
                    <a:alpha val="40000"/>
                  </a:prstClr>
                </a:outerShdw>
                <a:reflection blurRad="6350" stA="50000" endA="300" endPos="50000" dist="60007" dir="5400000" sy="-100000" algn="bl" rotWithShape="0"/>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496927 0.569815 C -0.473125 0.476204 -0.442917 0.206667 -0.343542 0.092685 C -0.244167 -0.021296 -0.065625 0.008981 0.000000 0.000000 " pathEditMode="relative" ptsTypes="">
                                      <p:cBhvr>
                                        <p:cTn id="6" dur="2000" fill="hold"/>
                                        <p:tgtEl>
                                          <p:spTgt spid="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489310 -0.588975 C 0.473108 -0.504243 0.469547 -0.267448 0.370788 -0.150707 C 0.272026 -0.033968 0.068159 -0.025718 -0.004546 -0.005455 " pathEditMode="relative" rAng="0" ptsTypes="">
                                      <p:cBhvr>
                                        <p:cTn id="8" dur="2000" fill="hold"/>
                                        <p:tgtEl>
                                          <p:spTgt spid="4">
                                            <p:txEl>
                                              <p:pRg st="0" end="0"/>
                                            </p:txEl>
                                          </p:spTgt>
                                        </p:tgtEl>
                                        <p:attrNameLst>
                                          <p:attrName>ppt_x</p:attrName>
                                          <p:attrName>ppt_y</p:attrName>
                                        </p:attrNameLst>
                                      </p:cBhvr>
                                      <p:rCtr x="-246" y="292"/>
                                    </p:animMotion>
                                  </p:childTnLst>
                                </p:cTn>
                              </p:par>
                              <p:par>
                                <p:cTn id="9" presetID="0" presetClass="path" presetSubtype="0" accel="50000" decel="50000" fill="hold" grpId="0" nodeType="withEffect">
                                  <p:stCondLst>
                                    <p:cond delay="0"/>
                                  </p:stCondLst>
                                  <p:childTnLst>
                                    <p:animMotion origin="layout" path="M 0.495444 -0.608078 C 0.479040 -0.519396 0.475436 -0.271552 0.375446 -0.149366 C 0.275456 -0.027180 0.069052 -0.018547 -0.004557 0.002663 " pathEditMode="relative" rAng="0" ptsTypes="">
                                      <p:cBhvr>
                                        <p:cTn id="10" dur="2000" fill="hold"/>
                                        <p:tgtEl>
                                          <p:spTgt spid="4">
                                            <p:txEl>
                                              <p:pRg st="1" end="1"/>
                                            </p:txEl>
                                          </p:spTgt>
                                        </p:tgtEl>
                                        <p:attrNameLst>
                                          <p:attrName>ppt_x</p:attrName>
                                          <p:attrName>ppt_y</p:attrName>
                                        </p:attrNameLst>
                                      </p:cBhvr>
                                      <p:rCtr x="-250" y="305"/>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uiExpand="1" build="allAtOnce"/>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0005" y="53975"/>
            <a:ext cx="12112625" cy="6462395"/>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19050" dir="2700000" algn="tl" rotWithShape="0">
                    <a:schemeClr val="dk1">
                      <a:alpha val="40000"/>
                    </a:schemeClr>
                  </a:outerShdw>
                </a:effectLst>
              </a:rPr>
              <a:t>#include &lt;bits/stdc++.h&gt;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rg register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llint long long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rpt(i,m,n) for(rg int i=m;i&lt;=n;i++)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using namespace std;</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const int N=1008611;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st,ed,num[N],n,times=6;	</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//开始序号，结束序号，转化为数字的字母，位数，输出次数</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bool vis[N];				//标记这一位需不需要从num[i]开始</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tmp[N];				//用于存当前这一时刻的数字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inline void dfs(int nn,int last)		//搜搜搜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if(nn&gt;n)				//搜到了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if(times==0) exit(0);	//输出5次后停止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if(times&lt;=5)</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printf("%c",tmp[i]+'a'-1);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puts("");</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hlinkClick r:id="" action="ppaction://hlinkshowjump?jump=nextslide"/>
            </a:endParaRPr>
          </a:p>
          <a:p>
            <a:r>
              <a:rPr lang="zh-CN" altLang="en-US" b="1">
                <a:solidFill>
                  <a:schemeClr val="accent1"/>
                </a:solidFill>
                <a:effectLst>
                  <a:outerShdw blurRad="38100" dist="19050" dir="2700000" algn="tl" rotWithShape="0">
                    <a:schemeClr val="dk1">
                      <a:alpha val="40000"/>
                    </a:schemeClr>
                  </a:outerShdw>
                </a:effectLst>
              </a:rPr>
              <a:t>		times--;</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return;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10</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8" name="图片 7" descr="2108281be08d817eaed968beff4395f4"/>
          <p:cNvPicPr>
            <a:picLocks noChangeAspect="1"/>
          </p:cNvPicPr>
          <p:nvPr/>
        </p:nvPicPr>
        <p:blipFill>
          <a:blip r:embed="rId1"/>
          <a:stretch>
            <a:fillRect/>
          </a:stretch>
        </p:blipFill>
        <p:spPr>
          <a:xfrm>
            <a:off x="7980680" y="3028315"/>
            <a:ext cx="4171950" cy="2294890"/>
          </a:xfrm>
          <a:prstGeom prst="rect">
            <a:avLst/>
          </a:prstGeom>
        </p:spPr>
      </p:pic>
      <p:sp>
        <p:nvSpPr>
          <p:cNvPr id="9" name="文本框 8"/>
          <p:cNvSpPr txBox="1"/>
          <p:nvPr/>
        </p:nvSpPr>
        <p:spPr>
          <a:xfrm>
            <a:off x="8100060" y="5078095"/>
            <a:ext cx="4172585" cy="245110"/>
          </a:xfrm>
          <a:prstGeom prst="rect">
            <a:avLst/>
          </a:prstGeom>
          <a:noFill/>
        </p:spPr>
        <p:txBody>
          <a:bodyPr wrap="square" rtlCol="0">
            <a:spAutoFit/>
          </a:bodyPr>
          <a:p>
            <a:r>
              <a:rPr lang="zh-CN" altLang="en-US" sz="1000">
                <a:solidFill>
                  <a:schemeClr val="bg1">
                    <a:lumMod val="95000"/>
                  </a:schemeClr>
                </a:solidFill>
                <a:effectLst>
                  <a:outerShdw blurRad="38100" dist="25400" dir="5400000" algn="ctr" rotWithShape="0">
                    <a:srgbClr val="6E747A">
                      <a:alpha val="43000"/>
                    </a:srgbClr>
                  </a:outerShdw>
                </a:effectLst>
              </a:rPr>
              <a:t>这一页代码已经贴不下了所以我们只好把剩下的代码放在下一页</a:t>
            </a:r>
            <a:endParaRPr lang="zh-CN" altLang="en-US" sz="1000">
              <a:solidFill>
                <a:schemeClr val="bg1">
                  <a:lumMod val="95000"/>
                </a:schemeClr>
              </a:solidFill>
              <a:effectLst>
                <a:outerShdw blurRad="38100" dist="25400" dir="5400000" algn="ctr" rotWithShape="0">
                  <a:srgbClr val="6E747A">
                    <a:alpha val="43000"/>
                  </a:srgbClr>
                </a:outerShdw>
              </a:effectLs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3000"/>
                                  </p:stCondLst>
                                  <p:childTnLst>
                                    <p:anim calcmode="discrete" valueType="str">
                                      <p:cBhvr>
                                        <p:cTn id="6" dur="3000" fill="hold"/>
                                        <p:tgtEl>
                                          <p:spTgt spid="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to="" calcmode="lin" valueType="num">
                                      <p:cBhvr>
                                        <p:cTn id="11"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9370" y="1028700"/>
            <a:ext cx="12112625" cy="4799965"/>
          </a:xfrm>
          <a:prstGeom prst="rect">
            <a:avLst/>
          </a:prstGeom>
          <a:noFill/>
        </p:spPr>
        <p:txBody>
          <a:bodyPr wrap="square" rtlCol="0">
            <a:spAutoFit/>
            <a:scene3d>
              <a:camera prst="orthographicFront"/>
              <a:lightRig rig="threePt" dir="t"/>
            </a:scene3d>
          </a:bodyPr>
          <a:p>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if(!vis[nn])				//如果这一位没访问过,就从num[nn]开始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i=num[nn];i&lt;=ed;i++)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tmp[nn] = 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dfs(nn+1,i+1);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vis[nn] = 1;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else</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for(rg int i=last;i&lt;=ed;i++)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tmp[nn] = 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dfs(nn+1,i+1);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endParaRPr lang="zh-CN" altLang="en-US" b="1">
              <a:solidFill>
                <a:schemeClr val="accent1"/>
              </a:solidFill>
              <a:effectLst>
                <a:outerShdw blurRad="38100" dist="19050" dir="2700000" algn="tl" rotWithShape="0">
                  <a:schemeClr val="dk1">
                    <a:alpha val="40000"/>
                  </a:schemeClr>
                </a:outerShdw>
              </a:effectLst>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11</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5" name="图片 4" descr="b77e46e7974a58c4f0963ce07f74bc57"/>
          <p:cNvPicPr>
            <a:picLocks noChangeAspect="1"/>
          </p:cNvPicPr>
          <p:nvPr/>
        </p:nvPicPr>
        <p:blipFill>
          <a:blip r:embed="rId1">
            <a:clrChange>
              <a:clrFrom>
                <a:srgbClr val="D7F6D6">
                  <a:alpha val="100000"/>
                </a:srgbClr>
              </a:clrFrom>
              <a:clrTo>
                <a:srgbClr val="D7F6D6">
                  <a:alpha val="100000"/>
                  <a:alpha val="0"/>
                </a:srgbClr>
              </a:clrTo>
            </a:clrChange>
          </a:blip>
          <a:stretch>
            <a:fillRect/>
          </a:stretch>
        </p:blipFill>
        <p:spPr>
          <a:xfrm>
            <a:off x="8599170" y="4264660"/>
            <a:ext cx="3552825" cy="247650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9370" y="1028700"/>
            <a:ext cx="12112625" cy="4799965"/>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19050" dir="2700000" algn="tl" rotWithShape="0">
                    <a:schemeClr val="dk1">
                      <a:alpha val="40000"/>
                    </a:schemeClr>
                  </a:outerShdw>
                </a:effectLst>
                <a:sym typeface="+mn-ea"/>
              </a:rPr>
              <a:t>int main()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char invar;								//临时输入变量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scanf("%d%d%d",&amp;st,&amp;ed,&amp;n);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for(rg int i=1;i&lt;=n;i++)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scanf("%c",&amp;invar);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if(!(invar&gt;='a'&amp;&amp;invar&lt;='z'))</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i--;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continue;						//没有读到字母！！</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num[i] = invar-'a'+1;				//转化为序号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dfs(1,1);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	return 0;</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sym typeface="+mn-ea"/>
              </a:rPr>
              <a:t>}</a:t>
            </a:r>
            <a:endParaRPr lang="zh-CN" altLang="en-US" b="1">
              <a:solidFill>
                <a:schemeClr val="accent1"/>
              </a:solidFill>
              <a:effectLst>
                <a:outerShdw blurRad="38100" dist="19050" dir="2700000" algn="tl" rotWithShape="0">
                  <a:schemeClr val="dk1">
                    <a:alpha val="40000"/>
                  </a:schemeClr>
                </a:outerShdw>
              </a:effectLst>
              <a:sym typeface="+mn-ea"/>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12</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604250" y="4768215"/>
            <a:ext cx="3547745" cy="210629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13</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5" name="标题 4"/>
          <p:cNvSpPr>
            <a:spLocks noGrp="1"/>
          </p:cNvSpPr>
          <p:nvPr>
            <p:ph type="title"/>
          </p:nvPr>
        </p:nvSpPr>
        <p:spPr>
          <a:xfrm>
            <a:off x="647700" y="226695"/>
            <a:ext cx="10515600" cy="1325563"/>
          </a:xfrm>
        </p:spPr>
        <p:txBody>
          <a:bodyPr/>
          <a:p>
            <a:r>
              <a:rPr lang="en-US" altLang="zh-CN" sz="3200">
                <a:solidFill>
                  <a:schemeClr val="accent4"/>
                </a:solidFill>
              </a:rPr>
              <a:t>			     </a:t>
            </a:r>
            <a:r>
              <a:rPr lang="en-US" altLang="zh-CN" sz="3200">
                <a:solidFill>
                  <a:schemeClr val="accent4"/>
                </a:solidFill>
                <a:effectLst>
                  <a:outerShdw blurRad="50800" dist="38100" algn="l" rotWithShape="0">
                    <a:prstClr val="black">
                      <a:alpha val="40000"/>
                    </a:prstClr>
                  </a:outerShdw>
                  <a:reflection blurRad="6350" stA="60000" endA="900" endPos="58000" dir="5400000" sy="-100000" algn="bl" rotWithShape="0"/>
                </a:effectLst>
              </a:rPr>
              <a:t> </a:t>
            </a:r>
            <a:r>
              <a:rPr lang="en-US" altLang="zh-CN" sz="3200">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rPr>
              <a:t>T4</a:t>
            </a:r>
            <a:r>
              <a:rPr lang="en-US" altLang="zh-CN" sz="3200">
                <a:solidFill>
                  <a:schemeClr val="accent4"/>
                </a:solidFill>
                <a:effectLst>
                  <a:outerShdw blurRad="60007" dist="200025" dir="15000000" sy="30000" kx="-1800000" algn="bl" rotWithShape="0">
                    <a:prstClr val="black">
                      <a:alpha val="32000"/>
                    </a:prstClr>
                  </a:outerShdw>
                </a:effectLst>
              </a:rPr>
              <a:t> </a:t>
            </a:r>
            <a:r>
              <a:rPr lang="en-US" altLang="zh-CN" sz="3200">
                <a:solidFill>
                  <a:schemeClr val="accent4">
                    <a:lumMod val="60000"/>
                    <a:lumOff val="40000"/>
                  </a:schemeClr>
                </a:solidFill>
                <a:effectLst>
                  <a:outerShdw blurRad="38100" dist="19050" dir="2700000" algn="tl" rotWithShape="0">
                    <a:schemeClr val="dk1">
                      <a:alpha val="40000"/>
                    </a:schemeClr>
                  </a:outerShdw>
                </a:effectLst>
              </a:rPr>
              <a:t>-</a:t>
            </a:r>
            <a:r>
              <a:rPr lang="en-US" altLang="zh-CN" sz="3200">
                <a:solidFill>
                  <a:schemeClr val="accent4"/>
                </a:solidFill>
              </a:rPr>
              <a:t> </a:t>
            </a:r>
            <a:r>
              <a:rPr lang="en-US" altLang="zh-CN" sz="3200">
                <a:solidFill>
                  <a:schemeClr val="accent1">
                    <a:lumMod val="75000"/>
                  </a:schemeClr>
                </a:solidFill>
                <a:effectLst>
                  <a:glow rad="228600">
                    <a:schemeClr val="accent2">
                      <a:satMod val="175000"/>
                      <a:alpha val="40000"/>
                    </a:schemeClr>
                  </a:glow>
                  <a:outerShdw blurRad="38100" dist="19050" dir="2700000" algn="tl" rotWithShape="0">
                    <a:schemeClr val="dk1">
                      <a:alpha val="40000"/>
                    </a:schemeClr>
                  </a:outerShdw>
                </a:effectLst>
              </a:rPr>
              <a:t>数列</a:t>
            </a:r>
            <a:r>
              <a:rPr lang="zh-CN" altLang="en-US" sz="1000" strike="sngStrike">
                <a:solidFill>
                  <a:schemeClr val="accent4"/>
                </a:solidFill>
                <a:uFillTx/>
              </a:rPr>
              <a:t>（</a:t>
            </a:r>
            <a:r>
              <a:rPr lang="en-US" altLang="zh-CN" sz="1000" strike="sngStrike">
                <a:solidFill>
                  <a:schemeClr val="accent4"/>
                </a:solidFill>
                <a:uFillTx/>
              </a:rPr>
              <a:t>ps:</a:t>
            </a:r>
            <a:r>
              <a:rPr lang="zh-CN" altLang="en-US" sz="1000" strike="sngStrike">
                <a:solidFill>
                  <a:schemeClr val="accent4"/>
                </a:solidFill>
                <a:uFillTx/>
              </a:rPr>
              <a:t>震惊，某男子竟懒得不想写吐槽）</a:t>
            </a:r>
            <a:endParaRPr lang="zh-CN" altLang="en-US" sz="1000" strike="sngStrike">
              <a:solidFill>
                <a:schemeClr val="accent4"/>
              </a:solidFill>
              <a:uFillTx/>
            </a:endParaRPr>
          </a:p>
        </p:txBody>
      </p:sp>
      <p:sp>
        <p:nvSpPr>
          <p:cNvPr id="6" name="文本框 5"/>
          <p:cNvSpPr txBox="1"/>
          <p:nvPr/>
        </p:nvSpPr>
        <p:spPr>
          <a:xfrm>
            <a:off x="31750" y="12700"/>
            <a:ext cx="1805940" cy="306705"/>
          </a:xfrm>
          <a:prstGeom prst="rect">
            <a:avLst/>
          </a:prstGeom>
          <a:noFill/>
        </p:spPr>
        <p:txBody>
          <a:bodyPr wrap="square" rtlCol="0">
            <a:spAutoFit/>
          </a:bodyPr>
          <a:p>
            <a:r>
              <a:rPr lang="zh-CN" altLang="en-US" sz="700" strike="sngStrike">
                <a:solidFill>
                  <a:schemeClr val="accent5">
                    <a:lumMod val="60000"/>
                    <a:lumOff val="40000"/>
                  </a:schemeClr>
                </a:solidFill>
              </a:rPr>
              <a:t>震惊，某学生竞被辣个澜人说不要就不要，</a:t>
            </a:r>
            <a:r>
              <a:rPr lang="zh-CN" altLang="en-US" sz="700" strike="sngStrike">
                <a:hlinkClick r:id="rId1" action="ppaction://hlinkfile"/>
              </a:rPr>
              <a:t>点击查看</a:t>
            </a:r>
            <a:endParaRPr lang="zh-CN" altLang="en-US" sz="700" strike="sngStrike">
              <a:hlinkClick r:id="rId1" action="ppaction://hlinkfile"/>
            </a:endParaRPr>
          </a:p>
        </p:txBody>
      </p:sp>
      <p:sp>
        <p:nvSpPr>
          <p:cNvPr id="8" name="文本框 7"/>
          <p:cNvSpPr txBox="1"/>
          <p:nvPr/>
        </p:nvSpPr>
        <p:spPr>
          <a:xfrm>
            <a:off x="1090930" y="1397635"/>
            <a:ext cx="109982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rPr>
              <a:t>题目描述：</a:t>
            </a:r>
            <a:endPar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endParaRPr>
          </a:p>
        </p:txBody>
      </p:sp>
      <p:sp>
        <p:nvSpPr>
          <p:cNvPr id="9" name="文本框 8"/>
          <p:cNvSpPr txBox="1"/>
          <p:nvPr/>
        </p:nvSpPr>
        <p:spPr>
          <a:xfrm>
            <a:off x="1158875" y="1832610"/>
            <a:ext cx="10687685" cy="1476375"/>
          </a:xfrm>
          <a:prstGeom prst="rect">
            <a:avLst/>
          </a:prstGeom>
          <a:noFill/>
        </p:spPr>
        <p:txBody>
          <a:bodyPr wrap="square" rtlCol="0">
            <a:spAutoFit/>
          </a:bodyPr>
          <a:p>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给定一个正整数k( 3 ≤ k ≤ 15 ),把所有</a:t>
            </a:r>
            <a:r>
              <a:rPr lang="zh-CN" altLang="en-US"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k的方幂及所有有限个互不相等的k的方幂之和构成一个递增的序列</a:t>
            </a:r>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，例如，当k = 3时，这个序列是：</a:t>
            </a:r>
            <a:endPar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1，3，4，9，10，12，13，…（该序列实际上就是：30，31，30+31，32，30+32，31+32，30+31+32，…）</a:t>
            </a:r>
            <a:endPar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请你求出这个序列的</a:t>
            </a:r>
            <a:r>
              <a:rPr lang="zh-CN" altLang="en-US"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第N项的值</a:t>
            </a:r>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（用</a:t>
            </a:r>
            <a:r>
              <a:rPr lang="zh-CN" altLang="en-US"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10进制数</a:t>
            </a:r>
            <a:r>
              <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表示）。例如，对于k = 3，N = 100，正确答案应该是 981。</a:t>
            </a:r>
            <a:endParaRPr lang="zh-CN" altLang="en-US"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10" name="文本框 9"/>
          <p:cNvSpPr txBox="1"/>
          <p:nvPr/>
        </p:nvSpPr>
        <p:spPr>
          <a:xfrm>
            <a:off x="1090295" y="3582035"/>
            <a:ext cx="1014095" cy="337185"/>
          </a:xfrm>
          <a:prstGeom prst="rect">
            <a:avLst/>
          </a:prstGeom>
          <a:noFill/>
        </p:spPr>
        <p:txBody>
          <a:bodyPr wrap="square" rtlCol="0">
            <a:spAutoFit/>
            <a:scene3d>
              <a:camera prst="orthographicFront"/>
              <a:lightRig rig="threePt" dir="t"/>
            </a:scene3d>
          </a:bodyPr>
          <a:p>
            <a:r>
              <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rPr>
              <a:t>输入描述：</a:t>
            </a:r>
            <a:endPar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11" name="文本框 10"/>
          <p:cNvSpPr txBox="1"/>
          <p:nvPr/>
        </p:nvSpPr>
        <p:spPr>
          <a:xfrm>
            <a:off x="1158240" y="4039870"/>
            <a:ext cx="10443210" cy="583565"/>
          </a:xfrm>
          <a:prstGeom prst="rect">
            <a:avLst/>
          </a:prstGeom>
          <a:noFill/>
        </p:spPr>
        <p:txBody>
          <a:bodyPr wrap="square" rtlCol="0">
            <a:spAutoFit/>
          </a:bodyPr>
          <a:p>
            <a:r>
              <a:rPr lang="zh-CN" altLang="en-US" sz="1600">
                <a:solidFill>
                  <a:schemeClr val="accent1"/>
                </a:solidFill>
                <a:effectLst>
                  <a:outerShdw blurRad="38100" dist="25400" dir="5400000" algn="ctr" rotWithShape="0">
                    <a:srgbClr val="6E747A">
                      <a:alpha val="43000"/>
                    </a:srgbClr>
                  </a:outerShdw>
                </a:effectLst>
              </a:rPr>
              <a:t>输入1行，为2个正整数，用一个空格隔开：k N（k、N的含义与上述的问题描述一致，且3 ≤ k ≤ 15，10 ≤ N ≤ 1000 ）。</a:t>
            </a:r>
            <a:endParaRPr lang="zh-CN" altLang="en-US" sz="1600">
              <a:solidFill>
                <a:schemeClr val="accent1"/>
              </a:solidFill>
              <a:effectLst>
                <a:outerShdw blurRad="38100" dist="25400" dir="5400000" algn="ctr" rotWithShape="0">
                  <a:srgbClr val="6E747A">
                    <a:alpha val="43000"/>
                  </a:srgbClr>
                </a:outerShdw>
              </a:effectLst>
            </a:endParaRPr>
          </a:p>
        </p:txBody>
      </p:sp>
      <p:sp>
        <p:nvSpPr>
          <p:cNvPr id="219" name=" 219"/>
          <p:cNvSpPr/>
          <p:nvPr/>
        </p:nvSpPr>
        <p:spPr>
          <a:xfrm>
            <a:off x="1026795" y="3890645"/>
            <a:ext cx="75565" cy="88265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1158240" y="4773295"/>
            <a:ext cx="1013460" cy="337185"/>
          </a:xfrm>
          <a:prstGeom prst="rect">
            <a:avLst/>
          </a:prstGeom>
          <a:noFill/>
        </p:spPr>
        <p:txBody>
          <a:bodyPr wrap="square" rtlCol="0">
            <a:spAutoFit/>
          </a:bodyPr>
          <a:p>
            <a:r>
              <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rPr>
              <a:t>输出描述：</a:t>
            </a:r>
            <a:endPar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endParaRPr>
          </a:p>
        </p:txBody>
      </p:sp>
      <p:sp>
        <p:nvSpPr>
          <p:cNvPr id="13" name="文本框 12"/>
          <p:cNvSpPr txBox="1"/>
          <p:nvPr/>
        </p:nvSpPr>
        <p:spPr>
          <a:xfrm>
            <a:off x="1158240" y="5474335"/>
            <a:ext cx="6558915"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输出一个正整数（在所有的测试数据中，结果均不超过2.1*109）。（整数前不要有空格和其他符号）。</a:t>
            </a:r>
            <a:endParaRPr lang="zh-CN" altLang="en-US">
              <a:solidFill>
                <a:schemeClr val="accent1"/>
              </a:solidFill>
              <a:effectLst>
                <a:outerShdw blurRad="38100" dist="25400" dir="5400000" algn="ctr" rotWithShape="0">
                  <a:srgbClr val="6E747A">
                    <a:alpha val="43000"/>
                  </a:srgbClr>
                </a:outerShdw>
              </a:effectLst>
            </a:endParaRPr>
          </a:p>
        </p:txBody>
      </p:sp>
      <p:sp>
        <p:nvSpPr>
          <p:cNvPr id="14" name=" 219"/>
          <p:cNvSpPr/>
          <p:nvPr/>
        </p:nvSpPr>
        <p:spPr>
          <a:xfrm>
            <a:off x="1014730" y="5110480"/>
            <a:ext cx="76200" cy="115443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文本框 14"/>
          <p:cNvSpPr txBox="1"/>
          <p:nvPr/>
        </p:nvSpPr>
        <p:spPr>
          <a:xfrm>
            <a:off x="698500" y="6582410"/>
            <a:ext cx="309880" cy="368300"/>
          </a:xfrm>
          <a:prstGeom prst="rect">
            <a:avLst/>
          </a:prstGeom>
          <a:noFill/>
        </p:spPr>
        <p:txBody>
          <a:bodyPr wrap="none" rtlCol="0">
            <a:spAutoFit/>
          </a:bodyPr>
          <a:p>
            <a:endParaRPr lang="zh-CN" altLang="en-US"/>
          </a:p>
        </p:txBody>
      </p:sp>
      <p:sp>
        <p:nvSpPr>
          <p:cNvPr id="16" name="文本框 15"/>
          <p:cNvSpPr txBox="1"/>
          <p:nvPr/>
        </p:nvSpPr>
        <p:spPr>
          <a:xfrm>
            <a:off x="1847215" y="1438910"/>
            <a:ext cx="309880" cy="368300"/>
          </a:xfrm>
          <a:prstGeom prst="rect">
            <a:avLst/>
          </a:prstGeom>
          <a:noFill/>
        </p:spPr>
        <p:txBody>
          <a:bodyPr wrap="none" rtlCol="0">
            <a:spAutoFit/>
          </a:bodyPr>
          <a:p>
            <a:endParaRPr lang="zh-CN" altLang="en-US"/>
          </a:p>
        </p:txBody>
      </p:sp>
      <p:pic>
        <p:nvPicPr>
          <p:cNvPr id="18" name="图片 1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130155" y="5110480"/>
            <a:ext cx="2040255" cy="1731645"/>
          </a:xfrm>
          <a:prstGeom prst="rect">
            <a:avLst/>
          </a:prstGeom>
        </p:spPr>
      </p:pic>
      <p:sp>
        <p:nvSpPr>
          <p:cNvPr id="20" name="矩形 19"/>
          <p:cNvSpPr/>
          <p:nvPr/>
        </p:nvSpPr>
        <p:spPr>
          <a:xfrm>
            <a:off x="11675110" y="5264150"/>
            <a:ext cx="495300" cy="462915"/>
          </a:xfrm>
          <a:prstGeom prst="rect">
            <a:avLst/>
          </a:prstGeom>
          <a:solidFill>
            <a:srgbClr val="EBEAEA"/>
          </a:solidFill>
          <a:ln>
            <a:solidFill>
              <a:srgbClr val="EB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1292840" y="6555740"/>
            <a:ext cx="721360" cy="247650"/>
          </a:xfrm>
          <a:prstGeom prst="rect">
            <a:avLst/>
          </a:prstGeom>
          <a:solidFill>
            <a:srgbClr val="EBEAEA"/>
          </a:solidFill>
          <a:ln>
            <a:solidFill>
              <a:srgbClr val="EB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1228705" y="6496685"/>
            <a:ext cx="1076325" cy="306705"/>
          </a:xfrm>
          <a:prstGeom prst="rect">
            <a:avLst/>
          </a:prstGeom>
          <a:noFill/>
        </p:spPr>
        <p:txBody>
          <a:bodyPr wrap="square" rtlCol="0">
            <a:spAutoFit/>
            <a:scene3d>
              <a:camera prst="orthographicFront"/>
              <a:lightRig rig="threePt" dir="t"/>
            </a:scene3d>
          </a:bodyPr>
          <a:p>
            <a:r>
              <a:rPr lang="zh-CN" altLang="en-US" sz="1400">
                <a:solidFill>
                  <a:schemeClr val="tx1"/>
                </a:solidFill>
                <a:effectLst>
                  <a:outerShdw blurRad="38100" dist="19050" dir="2700000" algn="tl" rotWithShape="0">
                    <a:schemeClr val="dk1">
                      <a:alpha val="40000"/>
                    </a:schemeClr>
                  </a:outerShdw>
                </a:effectLst>
              </a:rPr>
              <a:t>道水题</a:t>
            </a:r>
            <a:endParaRPr lang="zh-CN" altLang="en-US" sz="1400">
              <a:solidFill>
                <a:schemeClr val="tx1"/>
              </a:solidFill>
              <a:effectLst>
                <a:outerShdw blurRad="38100" dist="19050" dir="2700000" algn="tl" rotWithShape="0">
                  <a:schemeClr val="dk1">
                    <a:alpha val="40000"/>
                  </a:schemeClr>
                </a:outerShdw>
              </a:effectLst>
            </a:endParaRPr>
          </a:p>
        </p:txBody>
      </p:sp>
      <p:sp>
        <p:nvSpPr>
          <p:cNvPr id="23" name="文本框 22"/>
          <p:cNvSpPr txBox="1"/>
          <p:nvPr/>
        </p:nvSpPr>
        <p:spPr>
          <a:xfrm>
            <a:off x="11675110" y="5420360"/>
            <a:ext cx="581660" cy="306705"/>
          </a:xfrm>
          <a:prstGeom prst="rect">
            <a:avLst/>
          </a:prstGeom>
          <a:noFill/>
        </p:spPr>
        <p:txBody>
          <a:bodyPr wrap="square" rtlCol="0">
            <a:spAutoFit/>
          </a:bodyPr>
          <a:p>
            <a:r>
              <a:rPr lang="zh-CN" altLang="en-US" sz="1400">
                <a:solidFill>
                  <a:schemeClr val="tx1"/>
                </a:solidFill>
                <a:effectLst>
                  <a:outerShdw blurRad="38100" dist="19050" dir="2700000" algn="tl" rotWithShape="0">
                    <a:schemeClr val="dk1">
                      <a:alpha val="40000"/>
                    </a:schemeClr>
                  </a:outerShdw>
                </a:effectLst>
              </a:rPr>
              <a:t>水题</a:t>
            </a:r>
            <a:endParaRPr lang="zh-CN" altLang="en-US" sz="1400">
              <a:solidFill>
                <a:schemeClr val="tx1"/>
              </a:solidFill>
              <a:effectLst>
                <a:outerShdw blurRad="38100" dist="19050" dir="2700000" algn="tl" rotWithShape="0">
                  <a:schemeClr val="dk1">
                    <a:alpha val="40000"/>
                  </a:schemeClr>
                </a:outerShdw>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trips(downLeft)">
                                      <p:cBhvr>
                                        <p:cTn id="33" dur="500"/>
                                        <p:tgtEl>
                                          <p:spTgt spid="12"/>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strips(downLef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p:bldP spid="8" grpId="0"/>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344930" y="6235065"/>
            <a:ext cx="3509645" cy="368300"/>
          </a:xfrm>
          <a:prstGeom prst="rect">
            <a:avLst/>
          </a:prstGeom>
          <a:noFill/>
        </p:spPr>
        <p:txBody>
          <a:bodyPr wrap="square" rtlCol="0">
            <a:spAutoFit/>
          </a:bodyPr>
          <a:p>
            <a:r>
              <a:rPr lang="zh-CN" altLang="en-US" b="1">
                <a:solidFill>
                  <a:schemeClr val="accent3"/>
                </a:solidFill>
                <a:effectLst>
                  <a:outerShdw blurRad="50800" dist="38100" dir="18900000" algn="bl" rotWithShape="0">
                    <a:prstClr val="black">
                      <a:alpha val="40000"/>
                    </a:prstClr>
                  </a:outerShdw>
                  <a:reflection blurRad="6350" stA="55000" endA="300" endPos="45500" dir="5400000" sy="-100000" algn="bl" rotWithShape="0"/>
                </a:effectLst>
              </a:rPr>
              <a:t>接下来又到了快乐的上代码环节：</a:t>
            </a:r>
            <a:endParaRPr lang="zh-CN" altLang="en-US" b="1">
              <a:solidFill>
                <a:schemeClr val="accent3"/>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14</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6" name="文本框 5"/>
          <p:cNvSpPr txBox="1"/>
          <p:nvPr/>
        </p:nvSpPr>
        <p:spPr>
          <a:xfrm>
            <a:off x="711835" y="457200"/>
            <a:ext cx="2594610" cy="460375"/>
          </a:xfrm>
          <a:prstGeom prst="rect">
            <a:avLst/>
          </a:prstGeom>
          <a:noFill/>
        </p:spPr>
        <p:txBody>
          <a:bodyPr wrap="square" rtlCol="0">
            <a:spAutoFit/>
            <a:scene3d>
              <a:camera prst="orthographicFront"/>
              <a:lightRig rig="threePt" dir="t"/>
            </a:scene3d>
          </a:bodyPr>
          <a:p>
            <a:r>
              <a:rPr lang="zh-CN" altLang="en-US" sz="2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题目分析：</a:t>
            </a:r>
            <a:endParaRPr lang="zh-CN" altLang="en-US" sz="2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5" name="文本框 4"/>
          <p:cNvSpPr txBox="1"/>
          <p:nvPr/>
        </p:nvSpPr>
        <p:spPr>
          <a:xfrm>
            <a:off x="1469390" y="1037590"/>
            <a:ext cx="9631680" cy="5354320"/>
          </a:xfrm>
          <a:prstGeom prst="rect">
            <a:avLst/>
          </a:prstGeom>
          <a:noFill/>
        </p:spPr>
        <p:txBody>
          <a:bodyPr wrap="square" rtlCol="0">
            <a:spAutoFit/>
            <a:scene3d>
              <a:camera prst="orthographicFront"/>
              <a:lightRig rig="threePt" dir="t"/>
            </a:scene3d>
          </a:bodyPr>
          <a:p>
            <a:r>
              <a:rPr lang="zh-CN" altLang="en-US" strike="sngStrike">
                <a:solidFill>
                  <a:schemeClr val="accent1"/>
                </a:solidFill>
                <a:effectLst>
                  <a:outerShdw blurRad="38100" dist="38100" dir="2700000" algn="tl">
                    <a:srgbClr val="000000">
                      <a:alpha val="43137"/>
                    </a:srgbClr>
                  </a:outerShdw>
                  <a:reflection blurRad="6350" stA="55000" endA="300" endPos="45500" dir="5400000" sy="-100000" algn="bl" rotWithShape="0"/>
                </a:effectLst>
                <a:uFillTx/>
              </a:rPr>
              <a:t>做这道题的时候，其实我是拒绝的。因为，你不能让我做，我就马上去做，第一我要看一下，因为我不愿意写完了以后再看一点题解加点代码上去，代码“</a:t>
            </a:r>
            <a:r>
              <a:rPr lang="en-US" altLang="zh-CN" strike="sngStrike">
                <a:solidFill>
                  <a:schemeClr val="accent1"/>
                </a:solidFill>
                <a:effectLst>
                  <a:outerShdw blurRad="38100" dist="38100" dir="2700000" algn="tl">
                    <a:srgbClr val="000000">
                      <a:alpha val="43137"/>
                    </a:srgbClr>
                  </a:outerShdw>
                  <a:reflection blurRad="6350" stA="55000" endA="300" endPos="45500" dir="5400000" sy="-100000" algn="bl" rotWithShape="0"/>
                </a:effectLst>
                <a:uFillTx/>
              </a:rPr>
              <a:t>duang</a:t>
            </a:r>
            <a:r>
              <a:rPr lang="zh-CN" altLang="en-US" strike="sngStrike">
                <a:solidFill>
                  <a:schemeClr val="accent1"/>
                </a:solidFill>
                <a:effectLst>
                  <a:outerShdw blurRad="38100" dist="38100" dir="2700000" algn="tl">
                    <a:srgbClr val="000000">
                      <a:alpha val="43137"/>
                    </a:srgbClr>
                  </a:outerShdw>
                  <a:reflection blurRad="6350" stA="55000" endA="300" endPos="45500" dir="5400000" sy="-100000" algn="bl" rotWithShape="0"/>
                </a:effectLst>
                <a:uFillTx/>
              </a:rPr>
              <a:t>”一下，</a:t>
            </a:r>
            <a:r>
              <a:rPr lang="en-US" altLang="zh-CN" strike="sngStrike">
                <a:solidFill>
                  <a:schemeClr val="accent1"/>
                </a:solidFill>
                <a:effectLst>
                  <a:outerShdw blurRad="38100" dist="38100" dir="2700000" algn="tl">
                    <a:srgbClr val="000000">
                      <a:alpha val="43137"/>
                    </a:srgbClr>
                  </a:outerShdw>
                  <a:reflection blurRad="6350" stA="55000" endA="300" endPos="45500" dir="5400000" sy="-100000" algn="bl" rotWithShape="0"/>
                </a:effectLst>
                <a:uFillTx/>
              </a:rPr>
              <a:t>AC</a:t>
            </a:r>
            <a:r>
              <a:rPr lang="zh-CN" altLang="en-US" strike="sngStrike">
                <a:solidFill>
                  <a:schemeClr val="accent1"/>
                </a:solidFill>
                <a:effectLst>
                  <a:outerShdw blurRad="38100" dist="38100" dir="2700000" algn="tl">
                    <a:srgbClr val="000000">
                      <a:alpha val="43137"/>
                    </a:srgbClr>
                  </a:outerShdw>
                  <a:reflection blurRad="6350" stA="55000" endA="300" endPos="45500" dir="5400000" sy="-100000" algn="bl" rotWithShape="0"/>
                </a:effectLst>
                <a:uFillTx/>
              </a:rPr>
              <a:t>、满分，这样老师过来一定会骂我，根本没有这样的代码，就证明上面那个是假的，是抄题解成分的。后来我也经过证实这题确实是难的，我写了大概一个月左右，感觉还不错，后来我在交的时候也要求自己不要看题解，因为我要让观众看到，我写完之后是这个样子，你们写完之后也会是这个样子的。</a:t>
            </a:r>
            <a:endPar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endParaRPr>
          </a:p>
          <a:p>
            <a:r>
              <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rPr>
              <a:t>以上纯属扯淡，现在该是快乐的分析时间了</a:t>
            </a:r>
            <a:endPar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endParaRPr>
          </a:p>
          <a:p>
            <a:endPar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endParaRPr>
          </a:p>
          <a:p>
            <a:r>
              <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rPr>
              <a:t>起初我看到这道题时，我是懵逼的，压根就不知道这是个什么东西</a:t>
            </a:r>
            <a:endPar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endParaRPr>
          </a:p>
          <a:p>
            <a:r>
              <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rPr>
              <a:t>后来我仔细想了想样例：</a:t>
            </a:r>
            <a:br>
              <a:rPr lang="zh-CN" altLang="en-US">
                <a:solidFill>
                  <a:schemeClr val="accent1"/>
                </a:solidFill>
                <a:effectLst>
                  <a:outerShdw blurRad="38100" dist="38100" dir="2700000" algn="tl">
                    <a:srgbClr val="000000">
                      <a:alpha val="43137"/>
                    </a:srgbClr>
                  </a:outerShdw>
                  <a:reflection blurRad="6350" stA="55000" endA="300" endPos="45500" dir="5400000" sy="-100000" algn="bl" rotWithShape="0"/>
                </a:effectLst>
              </a:rPr>
            </a:b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rPr>
              <a:t>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rPr>
              <a:t>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rPr>
              <a:t>个数是</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rPr>
              <a:t>3</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0</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2</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个数是</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3</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3</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个数是</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3</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0</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+3</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4</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个数是</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3</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2</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。。。等等？这好像有点眼熟？</a:t>
            </a:r>
            <a:endPar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把这几个数用一串</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01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来表示，</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表示有，</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0</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表示</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sym typeface="+mn-ea"/>
              </a:rPr>
              <a:t>没</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有：</a:t>
            </a:r>
            <a:endPar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第一个数： </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 </a:t>
            </a:r>
            <a:endPar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第二个数：</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10</a:t>
            </a:r>
            <a:endPar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第三个数：</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1 1</a:t>
            </a:r>
            <a:endPar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第四个数：</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1 0 0 					</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这不就是</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4</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二进制吗</a:t>
            </a:r>
            <a:endPar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endParaRPr>
          </a:p>
          <a:p>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这样就可以得到，要求第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n</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个数，就把</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n</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转为</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2</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进制，</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代表有，</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0</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代表没有，第</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i</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位所对应的数字为</a:t>
            </a:r>
            <a:r>
              <a:rPr lang="en-US" altLang="zh-CN">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k</a:t>
            </a:r>
            <a:r>
              <a:rPr lang="en-US" altLang="zh-CN" baseline="30000">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(i-1)</a:t>
            </a:r>
            <a:r>
              <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uFillTx/>
              </a:rPr>
              <a:t>，再求出值即可</a:t>
            </a:r>
            <a:endPar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endParaRPr>
          </a:p>
          <a:p>
            <a:endParaRPr lang="zh-CN" altLang="en-US">
              <a:solidFill>
                <a:srgbClr val="FFC000"/>
              </a:solidFill>
              <a:effectLst>
                <a:outerShdw blurRad="38100" dist="38100" dir="2700000" algn="tl">
                  <a:srgbClr val="000000">
                    <a:alpha val="43137"/>
                  </a:srgbClr>
                </a:outerShdw>
                <a:reflection blurRad="6350" stA="55000" endA="300" endPos="45500" dir="5400000" sy="-100000" algn="bl" rotWithShape="0"/>
              </a:effectLs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500" fill="hold">
                                          <p:stCondLst>
                                            <p:cond delay="0"/>
                                          </p:stCondLst>
                                        </p:cTn>
                                        <p:tgtEl>
                                          <p:spTgt spid="11"/>
                                        </p:tgtEl>
                                        <p:attrNameLst>
                                          <p:attrName>style.visibility</p:attrName>
                                        </p:attrNameLst>
                                      </p:cBhvr>
                                      <p:to>
                                        <p:strVal val="visible"/>
                                      </p:to>
                                    </p:set>
                                    <p:anim by="(-#ppt_w*2)" calcmode="lin" valueType="num">
                                      <p:cBhvr rctx="PPT">
                                        <p:cTn id="7" dur="500" autoRev="1" fill="hold">
                                          <p:stCondLst>
                                            <p:cond delay="0"/>
                                          </p:stCondLst>
                                        </p:cTn>
                                        <p:tgtEl>
                                          <p:spTgt spid="11"/>
                                        </p:tgtEl>
                                        <p:attrNameLst>
                                          <p:attrName>ppt_w</p:attrName>
                                        </p:attrNameLst>
                                      </p:cBhvr>
                                    </p:anim>
                                    <p:anim by="(#ppt_w*0.50)" calcmode="lin" valueType="num">
                                      <p:cBhvr>
                                        <p:cTn id="8" dur="500" decel="50000" autoRev="1" fill="hold">
                                          <p:stCondLst>
                                            <p:cond delay="0"/>
                                          </p:stCondLst>
                                        </p:cTn>
                                        <p:tgtEl>
                                          <p:spTgt spid="11"/>
                                        </p:tgtEl>
                                        <p:attrNameLst>
                                          <p:attrName>ppt_x</p:attrName>
                                        </p:attrNameLst>
                                      </p:cBhvr>
                                    </p:anim>
                                    <p:anim from="(-#ppt_h/2)" to="(#ppt_y)" calcmode="lin" valueType="num">
                                      <p:cBhvr>
                                        <p:cTn id="9" dur="500" fill="hold">
                                          <p:stCondLst>
                                            <p:cond delay="0"/>
                                          </p:stCondLst>
                                        </p:cTn>
                                        <p:tgtEl>
                                          <p:spTgt spid="11"/>
                                        </p:tgtEl>
                                        <p:attrNameLst>
                                          <p:attrName>ppt_y</p:attrName>
                                        </p:attrNameLst>
                                      </p:cBhvr>
                                    </p:anim>
                                    <p:animRot by="21600000">
                                      <p:cBhvr>
                                        <p:cTn id="10" dur="500" fill="hold">
                                          <p:stCondLst>
                                            <p:cond delay="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0005" y="53975"/>
            <a:ext cx="12112625" cy="6739255"/>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19050" dir="2700000" algn="tl" rotWithShape="0">
                    <a:schemeClr val="dk1">
                      <a:alpha val="40000"/>
                    </a:schemeClr>
                  </a:outerShdw>
                </a:effectLst>
              </a:rPr>
              <a:t>#include &lt;bits/stdc++.h&gt;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rg register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llint long long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rpt(i,m,n) for(rg int i=m;i&lt;=n;i++)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using namespace std;</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const int N=1008611;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llint n,m,nw,ans;					//数n用来找这个数列的第m项，目前bool的位数 ，最终结果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bool num[N];					//用于表达这个数的bool数组</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main()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scanf("%lld%lld",&amp;n,&amp;m);</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while(m&gt;0)				//将输入的数字转化为二进制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if(m&amp;1) num[nw] = 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nw++;</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m/=2;</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llint tmp=1;				//当前位置代表的数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i=0;i&lt;nw;i++,tmp*=n)	</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//当</a:t>
            </a:r>
            <a:r>
              <a:rPr lang="en-US" altLang="zh-CN" b="1">
                <a:solidFill>
                  <a:schemeClr val="accent1"/>
                </a:solidFill>
                <a:effectLst>
                  <a:outerShdw blurRad="38100" dist="19050" dir="2700000" algn="tl" rotWithShape="0">
                    <a:schemeClr val="dk1">
                      <a:alpha val="40000"/>
                    </a:schemeClr>
                  </a:outerShdw>
                </a:effectLst>
              </a:rPr>
              <a:t>num[i]</a:t>
            </a:r>
            <a:r>
              <a:rPr lang="zh-CN" altLang="en-US" b="1">
                <a:solidFill>
                  <a:schemeClr val="accent1"/>
                </a:solidFill>
                <a:effectLst>
                  <a:outerShdw blurRad="38100" dist="19050" dir="2700000" algn="tl" rotWithShape="0">
                    <a:schemeClr val="dk1">
                      <a:alpha val="40000"/>
                    </a:schemeClr>
                  </a:outerShdw>
                </a:effectLst>
              </a:rPr>
              <a:t>等于</a:t>
            </a:r>
            <a:r>
              <a:rPr lang="en-US" altLang="zh-CN" b="1">
                <a:solidFill>
                  <a:schemeClr val="accent1"/>
                </a:solidFill>
                <a:effectLst>
                  <a:outerShdw blurRad="38100" dist="19050" dir="2700000" algn="tl" rotWithShape="0">
                    <a:schemeClr val="dk1">
                      <a:alpha val="40000"/>
                    </a:schemeClr>
                  </a:outerShdw>
                </a:effectLst>
              </a:rPr>
              <a:t>1</a:t>
            </a:r>
            <a:r>
              <a:rPr lang="zh-CN" altLang="en-US" b="1">
                <a:solidFill>
                  <a:schemeClr val="accent1"/>
                </a:solidFill>
                <a:effectLst>
                  <a:outerShdw blurRad="38100" dist="19050" dir="2700000" algn="tl" rotWithShape="0">
                    <a:schemeClr val="dk1">
                      <a:alpha val="40000"/>
                    </a:schemeClr>
                  </a:outerShdw>
                </a:effectLst>
              </a:rPr>
              <a:t>时，说明这个位置上有数，就可以加上</a:t>
            </a:r>
            <a:r>
              <a:rPr lang="en-US" altLang="zh-CN" b="1">
                <a:solidFill>
                  <a:schemeClr val="accent1"/>
                </a:solidFill>
                <a:effectLst>
                  <a:outerShdw blurRad="38100" dist="19050" dir="2700000" algn="tl" rotWithShape="0">
                    <a:schemeClr val="dk1">
                      <a:alpha val="40000"/>
                    </a:schemeClr>
                  </a:outerShdw>
                </a:effectLst>
              </a:rPr>
              <a:t>tmp</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if(num[i])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ans+=tmp;</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printf("%lld",ans);</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return 0;</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15</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4" name="图片 3" descr="40060094073f22fea6f58faa4003236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821545" y="2538730"/>
            <a:ext cx="2331085" cy="233108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777240" y="-12700"/>
            <a:ext cx="897255" cy="334645"/>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262505" y="321945"/>
            <a:ext cx="7404735" cy="460375"/>
          </a:xfrm>
          <a:prstGeom prst="rect">
            <a:avLst/>
          </a:prstGeom>
          <a:noFill/>
        </p:spPr>
        <p:txBody>
          <a:bodyPr wrap="square" rtlCol="0">
            <a:spAutoFit/>
          </a:bodyPr>
          <a:p>
            <a:r>
              <a:rPr lang="zh-CN" altLang="en-US" sz="2400" b="1" strike="sngStrike">
                <a:solidFill>
                  <a:srgbClr val="FFC000"/>
                </a:solidFill>
                <a:effectLst>
                  <a:outerShdw blurRad="38100" dist="19050" dir="2700000" algn="tl" rotWithShape="0">
                    <a:schemeClr val="dk1">
                      <a:alpha val="40000"/>
                    </a:schemeClr>
                  </a:outerShdw>
                </a:effectLst>
                <a:uFillTx/>
              </a:rPr>
              <a:t>最后再向大家推荐几本书（我真不是打广告的</a:t>
            </a:r>
            <a:r>
              <a:rPr lang="en-US" altLang="zh-CN" sz="2400" b="1" strike="sngStrike">
                <a:solidFill>
                  <a:srgbClr val="FFC000"/>
                </a:solidFill>
                <a:effectLst>
                  <a:outerShdw blurRad="38100" dist="19050" dir="2700000" algn="tl" rotWithShape="0">
                    <a:schemeClr val="dk1">
                      <a:alpha val="40000"/>
                    </a:schemeClr>
                  </a:outerShdw>
                </a:effectLst>
                <a:uFillTx/>
              </a:rPr>
              <a:t>233</a:t>
            </a:r>
            <a:r>
              <a:rPr lang="zh-CN" altLang="en-US" sz="2400" b="1" strike="sngStrike">
                <a:solidFill>
                  <a:srgbClr val="FFC000"/>
                </a:solidFill>
                <a:effectLst>
                  <a:outerShdw blurRad="38100" dist="19050" dir="2700000" algn="tl" rotWithShape="0">
                    <a:schemeClr val="dk1">
                      <a:alpha val="40000"/>
                    </a:schemeClr>
                  </a:outerShdw>
                </a:effectLst>
                <a:uFillTx/>
              </a:rPr>
              <a:t>）：</a:t>
            </a:r>
            <a:endParaRPr lang="zh-CN" altLang="en-US" sz="2400" b="1" strike="sngStrike">
              <a:solidFill>
                <a:srgbClr val="FFC000"/>
              </a:solidFill>
              <a:effectLst>
                <a:outerShdw blurRad="38100" dist="19050" dir="2700000" algn="tl" rotWithShape="0">
                  <a:schemeClr val="dk1">
                    <a:alpha val="40000"/>
                  </a:schemeClr>
                </a:outerShdw>
              </a:effectLst>
              <a:uFillTx/>
            </a:endParaRPr>
          </a:p>
        </p:txBody>
      </p:sp>
      <p:pic>
        <p:nvPicPr>
          <p:cNvPr id="8" name="图片 7" descr="c643f6b8172fa37f0bcaf5a8a7c90436"/>
          <p:cNvPicPr>
            <a:picLocks noChangeAspect="1"/>
          </p:cNvPicPr>
          <p:nvPr/>
        </p:nvPicPr>
        <p:blipFill>
          <a:blip r:embed="rId1"/>
          <a:stretch>
            <a:fillRect/>
          </a:stretch>
        </p:blipFill>
        <p:spPr>
          <a:xfrm>
            <a:off x="2014855" y="857885"/>
            <a:ext cx="7900035" cy="5777230"/>
          </a:xfrm>
          <a:prstGeom prst="rect">
            <a:avLst/>
          </a:prstGeom>
        </p:spPr>
      </p:pic>
      <p:sp>
        <p:nvSpPr>
          <p:cNvPr id="10" name="矩形 9"/>
          <p:cNvSpPr/>
          <p:nvPr/>
        </p:nvSpPr>
        <p:spPr>
          <a:xfrm>
            <a:off x="1998345" y="782320"/>
            <a:ext cx="7933055" cy="550545"/>
          </a:xfrm>
          <a:prstGeom prst="rect">
            <a:avLst/>
          </a:prstGeom>
          <a:solidFill>
            <a:srgbClr val="F1F1F1"/>
          </a:solidFill>
          <a:ln>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0fc2af4f9edc96690c781bf50d7d6fe"/>
          <p:cNvPicPr>
            <a:picLocks noChangeAspect="1"/>
          </p:cNvPicPr>
          <p:nvPr/>
        </p:nvPicPr>
        <p:blipFill>
          <a:blip r:embed="rId1"/>
          <a:stretch>
            <a:fillRect/>
          </a:stretch>
        </p:blipFill>
        <p:spPr>
          <a:xfrm>
            <a:off x="0" y="2540"/>
            <a:ext cx="12176760" cy="6853555"/>
          </a:xfrm>
          <a:prstGeom prst="rect">
            <a:avLst/>
          </a:prstGeom>
        </p:spPr>
      </p:pic>
      <p:sp>
        <p:nvSpPr>
          <p:cNvPr id="8" name="矩形 7"/>
          <p:cNvSpPr/>
          <p:nvPr/>
        </p:nvSpPr>
        <p:spPr>
          <a:xfrm>
            <a:off x="1550353" y="4311015"/>
            <a:ext cx="9076055" cy="1198880"/>
          </a:xfrm>
          <a:prstGeom prst="rect">
            <a:avLst/>
          </a:prstGeom>
          <a:noFill/>
          <a:ln>
            <a:noFill/>
          </a:ln>
        </p:spPr>
        <p:txBody>
          <a:bodyPr wrap="none" rtlCol="0" anchor="t">
            <a:spAutoFit/>
            <a:scene3d>
              <a:camera prst="isometricOffAxis1Right">
                <a:rot lat="600000" lon="19500000" rev="0"/>
              </a:camera>
              <a:lightRig rig="threePt" dir="t">
                <a:rot lat="0" lon="0" rev="0"/>
              </a:lightRig>
            </a:scene3d>
            <a:sp3d extrusionH="266700" contourW="12700">
              <a:extrusionClr>
                <a:srgbClr val="A7A7A6"/>
              </a:extrusionClr>
              <a:contourClr>
                <a:srgbClr val="BEBCB9"/>
              </a:contourClr>
            </a:sp3d>
          </a:bodyPr>
          <a:p>
            <a:pPr algn="ctr"/>
            <a:r>
              <a:rPr lang="zh-CN" altLang="en-US" sz="7200" b="1">
                <a:ln w="6600">
                  <a:prstDash val="solid"/>
                </a:ln>
                <a:solidFill>
                  <a:srgbClr val="FFC000"/>
                </a:solidFill>
                <a:effectLst>
                  <a:outerShdw blurRad="63500" dist="342900" dir="7200000" sy="30000" kx="1300200" algn="ctr" rotWithShape="0">
                    <a:prstClr val="black">
                      <a:alpha val="32000"/>
                    </a:prstClr>
                  </a:outerShdw>
                </a:effectLst>
              </a:rPr>
              <a:t>Thanks for watching</a:t>
            </a:r>
            <a:endParaRPr lang="zh-CN" altLang="en-US" sz="7200" b="1">
              <a:ln w="6600">
                <a:prstDash val="solid"/>
              </a:ln>
              <a:solidFill>
                <a:srgbClr val="FFC000"/>
              </a:solidFill>
              <a:effectLst>
                <a:outerShdw blurRad="63500" dist="342900" dir="7200000" sy="30000" kx="1300200" algn="ctr" rotWithShape="0">
                  <a:prstClr val="black">
                    <a:alpha val="32000"/>
                  </a:prstClr>
                </a:outerShdw>
              </a:effectLst>
            </a:endParaRPr>
          </a:p>
        </p:txBody>
      </p:sp>
      <p:sp>
        <p:nvSpPr>
          <p:cNvPr id="9" name="文本框 8"/>
          <p:cNvSpPr txBox="1"/>
          <p:nvPr/>
        </p:nvSpPr>
        <p:spPr>
          <a:xfrm>
            <a:off x="384175" y="354330"/>
            <a:ext cx="1778000" cy="521970"/>
          </a:xfrm>
          <a:prstGeom prst="rect">
            <a:avLst/>
          </a:prstGeom>
          <a:noFill/>
        </p:spPr>
        <p:txBody>
          <a:bodyPr wrap="square" rtlCol="0">
            <a:spAutoFit/>
          </a:bodyPr>
          <a:p>
            <a:r>
              <a:rPr lang="zh-CN" altLang="en-US" sz="1400" strike="sngStrike">
                <a:solidFill>
                  <a:schemeClr val="bg1">
                    <a:lumMod val="65000"/>
                  </a:schemeClr>
                </a:solidFill>
                <a:effectLst>
                  <a:outerShdw blurRad="50800" dist="38100" dir="18900000" algn="bl" rotWithShape="0">
                    <a:prstClr val="black">
                      <a:alpha val="40000"/>
                    </a:prstClr>
                  </a:outerShdw>
                  <a:reflection blurRad="6350" stA="50000" endA="300" endPos="50000" dist="29997" dir="5400000" sy="-100000" algn="bl" rotWithShape="0"/>
                </a:effectLst>
                <a:uFillTx/>
              </a:rPr>
              <a:t>辣个象征着棕油的澜银，他会来吗？</a:t>
            </a:r>
            <a:endParaRPr lang="zh-CN" altLang="en-US" sz="1400" strike="sngStrike">
              <a:solidFill>
                <a:schemeClr val="bg1">
                  <a:lumMod val="65000"/>
                </a:schemeClr>
              </a:solidFill>
              <a:effectLst>
                <a:outerShdw blurRad="50800" dist="38100" dir="18900000" algn="bl" rotWithShape="0">
                  <a:prstClr val="black">
                    <a:alpha val="40000"/>
                  </a:prstClr>
                </a:outerShdw>
                <a:reflection blurRad="6350" stA="50000" endA="300" endPos="50000" dist="29997" dir="5400000" sy="-100000" algn="bl" rotWithShape="0"/>
              </a:effectLst>
              <a:uFillTx/>
            </a:endParaRPr>
          </a:p>
        </p:txBody>
      </p:sp>
      <p:pic>
        <p:nvPicPr>
          <p:cNvPr id="10" name="图片 9" descr="05cc514b2e3fc99fcff6127ea28f499c"/>
          <p:cNvPicPr>
            <a:picLocks noChangeAspect="1"/>
          </p:cNvPicPr>
          <p:nvPr/>
        </p:nvPicPr>
        <p:blipFill>
          <a:blip r:embed="rId2"/>
          <a:stretch>
            <a:fillRect/>
          </a:stretch>
        </p:blipFill>
        <p:spPr>
          <a:xfrm>
            <a:off x="10626725" y="876300"/>
            <a:ext cx="1449070" cy="815340"/>
          </a:xfrm>
          <a:prstGeom prst="rect">
            <a:avLst/>
          </a:prstGeom>
        </p:spPr>
      </p:pic>
      <p:pic>
        <p:nvPicPr>
          <p:cNvPr id="11" name="图片 10" descr="3a7b98eac955d0448908e54947c7ac23"/>
          <p:cNvPicPr>
            <a:picLocks noChangeAspect="1"/>
          </p:cNvPicPr>
          <p:nvPr/>
        </p:nvPicPr>
        <p:blipFill>
          <a:blip r:embed="rId3"/>
          <a:stretch>
            <a:fillRect/>
          </a:stretch>
        </p:blipFill>
        <p:spPr>
          <a:xfrm>
            <a:off x="384175" y="882650"/>
            <a:ext cx="1283970" cy="802005"/>
          </a:xfrm>
          <a:prstGeom prst="rect">
            <a:avLst/>
          </a:prstGeom>
        </p:spPr>
      </p:pic>
      <p:sp>
        <p:nvSpPr>
          <p:cNvPr id="2" name="文本框 1"/>
          <p:cNvSpPr txBox="1"/>
          <p:nvPr/>
        </p:nvSpPr>
        <p:spPr>
          <a:xfrm>
            <a:off x="390525" y="1831340"/>
            <a:ext cx="1459865" cy="645160"/>
          </a:xfrm>
          <a:prstGeom prst="rect">
            <a:avLst/>
          </a:prstGeom>
          <a:noFill/>
        </p:spPr>
        <p:txBody>
          <a:bodyPr wrap="square" rtlCol="0">
            <a:spAutoFit/>
          </a:bodyPr>
          <a:p>
            <a:r>
              <a:rPr lang="zh-CN" altLang="en-US" sz="1200">
                <a:gradFill>
                  <a:gsLst>
                    <a:gs pos="21000">
                      <a:srgbClr val="53575C"/>
                    </a:gs>
                    <a:gs pos="88000">
                      <a:srgbClr val="C5C7CA"/>
                    </a:gs>
                  </a:gsLst>
                  <a:lin ang="5400000"/>
                </a:gradFill>
                <a:effectLst/>
              </a:rPr>
              <a:t>他来了！辣个象征着</a:t>
            </a:r>
            <a:r>
              <a:rPr lang="zh-CN" altLang="en-US" sz="1200">
                <a:gradFill>
                  <a:gsLst>
                    <a:gs pos="21000">
                      <a:srgbClr val="53575C"/>
                    </a:gs>
                    <a:gs pos="88000">
                      <a:srgbClr val="C5C7CA"/>
                    </a:gs>
                  </a:gsLst>
                  <a:lin ang="5400000"/>
                </a:gradFill>
                <a:effectLst/>
                <a:uFillTx/>
              </a:rPr>
              <a:t> </a:t>
            </a:r>
            <a:r>
              <a:rPr lang="en-US" altLang="zh-CN" sz="1200">
                <a:gradFill>
                  <a:gsLst>
                    <a:gs pos="21000">
                      <a:srgbClr val="53575C"/>
                    </a:gs>
                    <a:gs pos="88000">
                      <a:srgbClr val="C5C7CA"/>
                    </a:gs>
                  </a:gsLst>
                  <a:lin ang="5400000"/>
                </a:gradFill>
                <a:effectLst/>
                <a:uFillTx/>
              </a:rPr>
              <a:t>free</a:t>
            </a:r>
            <a:r>
              <a:rPr lang="zh-CN" altLang="en-US" sz="1200" strike="sngStrike">
                <a:gradFill>
                  <a:gsLst>
                    <a:gs pos="21000">
                      <a:srgbClr val="53575C"/>
                    </a:gs>
                    <a:gs pos="88000">
                      <a:srgbClr val="C5C7CA"/>
                    </a:gs>
                  </a:gsLst>
                  <a:lin ang="5400000"/>
                </a:gradFill>
                <a:effectLst/>
                <a:uFillTx/>
              </a:rPr>
              <a:t>（此处应译为免费）</a:t>
            </a:r>
            <a:r>
              <a:rPr lang="zh-CN" altLang="en-US" sz="1200">
                <a:gradFill>
                  <a:gsLst>
                    <a:gs pos="21000">
                      <a:srgbClr val="53575C"/>
                    </a:gs>
                    <a:gs pos="88000">
                      <a:srgbClr val="C5C7CA"/>
                    </a:gs>
                  </a:gsLst>
                  <a:lin ang="5400000"/>
                </a:gradFill>
                <a:effectLst/>
                <a:uFillTx/>
              </a:rPr>
              <a:t>的澜银</a:t>
            </a:r>
            <a:endParaRPr lang="zh-CN" altLang="en-US" sz="1200">
              <a:gradFill>
                <a:gsLst>
                  <a:gs pos="21000">
                    <a:srgbClr val="53575C"/>
                  </a:gs>
                  <a:gs pos="88000">
                    <a:srgbClr val="C5C7CA"/>
                  </a:gs>
                </a:gsLst>
                <a:lin ang="5400000"/>
              </a:gradFill>
              <a:effectLst/>
              <a:uFillTx/>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300" fill="hold">
                                          <p:stCondLst>
                                            <p:cond delay="0"/>
                                          </p:stCondLst>
                                        </p:cTn>
                                        <p:tgtEl>
                                          <p:spTgt spid="11"/>
                                        </p:tgtEl>
                                        <p:attrNameLst>
                                          <p:attrName>ppt_x</p:attrName>
                                        </p:attrNameLst>
                                      </p:cBhvr>
                                    </p:anim>
                                    <p:anim from="0" to="-1.0" calcmode="lin" valueType="num">
                                      <p:cBhvr>
                                        <p:cTn id="8" dur="100" decel="50000" autoRev="1" fill="hold">
                                          <p:stCondLst>
                                            <p:cond delay="300"/>
                                          </p:stCondLst>
                                        </p:cTn>
                                        <p:tgtEl>
                                          <p:spTgt spid="11"/>
                                        </p:tgtEl>
                                        <p:attrNameLst>
                                          <p:attrName>xshear</p:attrName>
                                        </p:attrNameLst>
                                      </p:cBhvr>
                                    </p:anim>
                                    <p:animScale>
                                      <p:cBhvr>
                                        <p:cTn id="9" dur="100" decel="100000" autoRev="1" fill="hold">
                                          <p:stCondLst>
                                            <p:cond delay="300"/>
                                          </p:stCondLst>
                                        </p:cTn>
                                        <p:tgtEl>
                                          <p:spTgt spid="11"/>
                                        </p:tgtEl>
                                      </p:cBhvr>
                                      <p:from x="100000" y="100000"/>
                                      <p:to x="80000" y="100000"/>
                                    </p:animScale>
                                    <p:anim by="(#ppt_h/3+#ppt_w*0.1)" calcmode="lin" valueType="num">
                                      <p:cBhvr additive="sum">
                                        <p:cTn id="10" dur="100" decel="100000" autoRev="1" fill="hold">
                                          <p:stCondLst>
                                            <p:cond delay="3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a:gsLst>
            <a:gs pos="0">
              <a:schemeClr val="bg1">
                <a:lumMod val="95000"/>
              </a:schemeClr>
            </a:gs>
            <a:gs pos="100000">
              <a:schemeClr val="tx2"/>
            </a:gs>
          </a:gsLst>
          <a:lin ang="5400000" scaled="0"/>
        </a:gradFill>
        <a:effectLst/>
      </p:bgPr>
    </p:bg>
    <p:spTree>
      <p:nvGrpSpPr>
        <p:cNvPr id="1" name=""/>
        <p:cNvGrpSpPr/>
        <p:nvPr/>
      </p:nvGrpSpPr>
      <p:grpSpPr/>
      <p:sp>
        <p:nvSpPr>
          <p:cNvPr id="2" name="标题 1"/>
          <p:cNvSpPr>
            <a:spLocks noGrp="1"/>
          </p:cNvSpPr>
          <p:nvPr>
            <p:ph type="title"/>
          </p:nvPr>
        </p:nvSpPr>
        <p:spPr/>
        <p:txBody>
          <a:bodyPr/>
          <a:p>
            <a:r>
              <a:rPr lang="en-US" altLang="zh-CN" sz="3200">
                <a:solidFill>
                  <a:schemeClr val="accent4"/>
                </a:solidFill>
              </a:rPr>
              <a:t>			     </a:t>
            </a:r>
            <a:r>
              <a:rPr lang="en-US" altLang="zh-CN" sz="3200">
                <a:solidFill>
                  <a:schemeClr val="accent4"/>
                </a:solidFill>
                <a:effectLst>
                  <a:outerShdw blurRad="50800" dist="38100" algn="l" rotWithShape="0">
                    <a:prstClr val="black">
                      <a:alpha val="40000"/>
                    </a:prstClr>
                  </a:outerShdw>
                  <a:reflection blurRad="6350" stA="60000" endA="900" endPos="58000" dir="5400000" sy="-100000" algn="bl" rotWithShape="0"/>
                </a:effectLst>
              </a:rPr>
              <a:t> </a:t>
            </a:r>
            <a:r>
              <a:rPr lang="en-US" altLang="zh-CN" sz="3200">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rPr>
              <a:t>T1</a:t>
            </a:r>
            <a:r>
              <a:rPr lang="en-US" altLang="zh-CN" sz="3200">
                <a:solidFill>
                  <a:schemeClr val="accent4"/>
                </a:solidFill>
                <a:effectLst>
                  <a:outerShdw blurRad="60007" dist="200025" dir="15000000" sy="30000" kx="-1800000" algn="bl" rotWithShape="0">
                    <a:prstClr val="black">
                      <a:alpha val="32000"/>
                    </a:prstClr>
                  </a:outerShdw>
                </a:effectLst>
              </a:rPr>
              <a:t> </a:t>
            </a:r>
            <a:r>
              <a:rPr lang="en-US" altLang="zh-CN" sz="3200">
                <a:solidFill>
                  <a:schemeClr val="accent4">
                    <a:lumMod val="60000"/>
                    <a:lumOff val="40000"/>
                  </a:schemeClr>
                </a:solidFill>
                <a:effectLst>
                  <a:outerShdw blurRad="38100" dist="19050" dir="2700000" algn="tl" rotWithShape="0">
                    <a:schemeClr val="dk1">
                      <a:alpha val="40000"/>
                    </a:schemeClr>
                  </a:outerShdw>
                </a:effectLst>
              </a:rPr>
              <a:t>-</a:t>
            </a:r>
            <a:r>
              <a:rPr lang="en-US" altLang="zh-CN" sz="3200">
                <a:solidFill>
                  <a:schemeClr val="accent4"/>
                </a:solidFill>
              </a:rPr>
              <a:t> </a:t>
            </a:r>
            <a:r>
              <a:rPr lang="en-US" altLang="zh-CN" sz="3200">
                <a:solidFill>
                  <a:schemeClr val="accent1">
                    <a:lumMod val="75000"/>
                  </a:schemeClr>
                </a:solidFill>
                <a:effectLst>
                  <a:glow rad="228600">
                    <a:schemeClr val="accent2">
                      <a:satMod val="175000"/>
                      <a:alpha val="40000"/>
                    </a:schemeClr>
                  </a:glow>
                  <a:outerShdw blurRad="38100" dist="19050" dir="2700000" algn="tl" rotWithShape="0">
                    <a:schemeClr val="dk1">
                      <a:alpha val="40000"/>
                    </a:schemeClr>
                  </a:outerShdw>
                </a:effectLst>
              </a:rPr>
              <a:t>明明的随机数</a:t>
            </a:r>
            <a:r>
              <a:rPr lang="zh-CN" altLang="en-US" sz="1200">
                <a:solidFill>
                  <a:schemeClr val="accent5">
                    <a:lumMod val="60000"/>
                    <a:lumOff val="40000"/>
                  </a:schemeClr>
                </a:solidFill>
              </a:rPr>
              <a:t>（前排提醒</a:t>
            </a:r>
            <a:r>
              <a:rPr lang="en-US" altLang="zh-CN" sz="1200">
                <a:solidFill>
                  <a:schemeClr val="accent5">
                    <a:lumMod val="60000"/>
                    <a:lumOff val="40000"/>
                  </a:schemeClr>
                </a:solidFill>
              </a:rPr>
              <a:t>:T</a:t>
            </a:r>
            <a:r>
              <a:rPr lang="zh-CN" altLang="en-US" sz="1200">
                <a:solidFill>
                  <a:schemeClr val="accent5">
                    <a:lumMod val="60000"/>
                    <a:lumOff val="40000"/>
                  </a:schemeClr>
                </a:solidFill>
              </a:rPr>
              <a:t>几都是我自己按题目的大概难度排的</a:t>
            </a:r>
            <a:r>
              <a:rPr lang="en-US" altLang="zh-CN" sz="1200">
                <a:solidFill>
                  <a:schemeClr val="accent5">
                    <a:lumMod val="60000"/>
                    <a:lumOff val="40000"/>
                  </a:schemeClr>
                </a:solidFill>
              </a:rPr>
              <a:t>233</a:t>
            </a:r>
            <a:r>
              <a:rPr lang="zh-CN" altLang="en-US" sz="1200">
                <a:solidFill>
                  <a:schemeClr val="accent5">
                    <a:lumMod val="60000"/>
                    <a:lumOff val="40000"/>
                  </a:schemeClr>
                </a:solidFill>
              </a:rPr>
              <a:t>）</a:t>
            </a:r>
            <a:br>
              <a:rPr lang="zh-CN" altLang="en-US" sz="1200">
                <a:solidFill>
                  <a:schemeClr val="accent4"/>
                </a:solidFill>
              </a:rPr>
            </a:br>
            <a:r>
              <a:rPr lang="en-US" altLang="zh-CN" sz="1000">
                <a:solidFill>
                  <a:schemeClr val="accent4"/>
                </a:solidFill>
              </a:rPr>
              <a:t>								</a:t>
            </a:r>
            <a:r>
              <a:rPr lang="zh-CN" altLang="en-US" sz="1000" strike="sngStrike">
                <a:solidFill>
                  <a:schemeClr val="accent4"/>
                </a:solidFill>
                <a:uFillTx/>
              </a:rPr>
              <a:t>（</a:t>
            </a:r>
            <a:r>
              <a:rPr lang="en-US" altLang="zh-CN" sz="1000" strike="sngStrike">
                <a:solidFill>
                  <a:schemeClr val="accent4"/>
                </a:solidFill>
                <a:uFillTx/>
              </a:rPr>
              <a:t>pps:</a:t>
            </a:r>
            <a:r>
              <a:rPr lang="zh-CN" altLang="en-US" sz="1000" strike="sngStrike">
                <a:solidFill>
                  <a:schemeClr val="accent4"/>
                </a:solidFill>
                <a:uFillTx/>
              </a:rPr>
              <a:t>明明的随机数跟我有什么关系）</a:t>
            </a:r>
            <a:endParaRPr lang="zh-CN" altLang="en-US" sz="1000" strike="sngStrike">
              <a:solidFill>
                <a:schemeClr val="accent4"/>
              </a:solidFill>
              <a:uFillTx/>
            </a:endParaRPr>
          </a:p>
        </p:txBody>
      </p:sp>
      <p:sp>
        <p:nvSpPr>
          <p:cNvPr id="4" name="文本框 3"/>
          <p:cNvSpPr txBox="1"/>
          <p:nvPr/>
        </p:nvSpPr>
        <p:spPr>
          <a:xfrm>
            <a:off x="31750" y="12700"/>
            <a:ext cx="1805940" cy="337185"/>
          </a:xfrm>
          <a:prstGeom prst="rect">
            <a:avLst/>
          </a:prstGeom>
          <a:noFill/>
        </p:spPr>
        <p:txBody>
          <a:bodyPr wrap="square" rtlCol="0">
            <a:spAutoFit/>
          </a:bodyPr>
          <a:p>
            <a:r>
              <a:rPr lang="zh-CN" altLang="en-US" sz="800" strike="sngStrike">
                <a:solidFill>
                  <a:schemeClr val="accent5">
                    <a:lumMod val="60000"/>
                    <a:lumOff val="40000"/>
                  </a:schemeClr>
                </a:solidFill>
              </a:rPr>
              <a:t>震惊，某雷姓男子上课竟做出这种事情，</a:t>
            </a:r>
            <a:r>
              <a:rPr lang="zh-CN" altLang="en-US" sz="800" strike="sngStrike">
                <a:hlinkClick r:id="rId1" action="ppaction://hlinkfile"/>
              </a:rPr>
              <a:t>点击查看</a:t>
            </a:r>
            <a:endParaRPr lang="zh-CN" altLang="en-US" sz="800" strike="sngStrike"/>
          </a:p>
        </p:txBody>
      </p:sp>
      <p:sp>
        <p:nvSpPr>
          <p:cNvPr id="7" name=" 220"/>
          <p:cNvSpPr/>
          <p:nvPr/>
        </p:nvSpPr>
        <p:spPr>
          <a:xfrm>
            <a:off x="-45085" y="6356985"/>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2</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5" name="文本框 4"/>
          <p:cNvSpPr txBox="1"/>
          <p:nvPr/>
        </p:nvSpPr>
        <p:spPr>
          <a:xfrm>
            <a:off x="1090930" y="1397635"/>
            <a:ext cx="109982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rPr>
              <a:t>题目描述：</a:t>
            </a:r>
            <a:endPar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endParaRPr>
          </a:p>
        </p:txBody>
      </p:sp>
      <p:sp>
        <p:nvSpPr>
          <p:cNvPr id="6" name="文本框 5"/>
          <p:cNvSpPr txBox="1"/>
          <p:nvPr/>
        </p:nvSpPr>
        <p:spPr>
          <a:xfrm>
            <a:off x="1158875" y="1832610"/>
            <a:ext cx="10687685" cy="119888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明明想在学校中请一些同学一起做一项问卷调查，为了实验的客观性，他先用计算机生成了N个1到1000之间的随机整数（N ≤ 100），</a:t>
            </a:r>
            <a:r>
              <a:rPr lang="zh-CN" altLang="en-US">
                <a:solidFill>
                  <a:srgbClr val="FFC000"/>
                </a:solidFill>
                <a:effectLst>
                  <a:outerShdw blurRad="38100" dist="25400" dir="5400000" algn="ctr" rotWithShape="0">
                    <a:srgbClr val="6E747A">
                      <a:alpha val="43000"/>
                    </a:srgbClr>
                  </a:outerShdw>
                </a:effectLst>
              </a:rPr>
              <a:t>对于其中重复的数字，只保留一个</a:t>
            </a:r>
            <a:r>
              <a:rPr lang="zh-CN" altLang="en-US">
                <a:solidFill>
                  <a:schemeClr val="accent1"/>
                </a:solidFill>
                <a:effectLst>
                  <a:outerShdw blurRad="38100" dist="25400" dir="5400000" algn="ctr" rotWithShape="0">
                    <a:srgbClr val="6E747A">
                      <a:alpha val="43000"/>
                    </a:srgbClr>
                  </a:outerShdw>
                </a:effectLst>
              </a:rPr>
              <a:t>，把其余相同的数去掉，不同的数对应着不同的学生的学号。然后再把这些数从小到大排序，按照排好的顺序去找同学做调查。请你协助明明完成“</a:t>
            </a:r>
            <a:r>
              <a:rPr lang="zh-CN" altLang="en-US">
                <a:solidFill>
                  <a:srgbClr val="FFC000"/>
                </a:solidFill>
                <a:effectLst>
                  <a:outerShdw blurRad="38100" dist="25400" dir="5400000" algn="ctr" rotWithShape="0">
                    <a:srgbClr val="6E747A">
                      <a:alpha val="43000"/>
                    </a:srgbClr>
                  </a:outerShdw>
                </a:effectLst>
              </a:rPr>
              <a:t>去重</a:t>
            </a:r>
            <a:r>
              <a:rPr lang="zh-CN" altLang="en-US">
                <a:solidFill>
                  <a:schemeClr val="accent1"/>
                </a:solidFill>
                <a:effectLst>
                  <a:outerShdw blurRad="38100" dist="25400" dir="5400000" algn="ctr" rotWithShape="0">
                    <a:srgbClr val="6E747A">
                      <a:alpha val="43000"/>
                    </a:srgbClr>
                  </a:outerShdw>
                </a:effectLst>
              </a:rPr>
              <a:t>”与“</a:t>
            </a:r>
            <a:r>
              <a:rPr lang="zh-CN" altLang="en-US">
                <a:solidFill>
                  <a:srgbClr val="FFC000"/>
                </a:solidFill>
                <a:effectLst>
                  <a:outerShdw blurRad="38100" dist="25400" dir="5400000" algn="ctr" rotWithShape="0">
                    <a:srgbClr val="6E747A">
                      <a:alpha val="43000"/>
                    </a:srgbClr>
                  </a:outerShdw>
                </a:effectLst>
              </a:rPr>
              <a:t>排序</a:t>
            </a:r>
            <a:r>
              <a:rPr lang="zh-CN" altLang="en-US">
                <a:solidFill>
                  <a:schemeClr val="accent1"/>
                </a:solidFill>
                <a:effectLst>
                  <a:outerShdw blurRad="38100" dist="25400" dir="5400000" algn="ctr" rotWithShape="0">
                    <a:srgbClr val="6E747A">
                      <a:alpha val="43000"/>
                    </a:srgbClr>
                  </a:outerShdw>
                </a:effectLst>
              </a:rPr>
              <a:t>”的工作。</a:t>
            </a:r>
            <a:endParaRPr lang="zh-CN" altLang="en-US">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1090930" y="3031490"/>
            <a:ext cx="1014095" cy="337185"/>
          </a:xfrm>
          <a:prstGeom prst="rect">
            <a:avLst/>
          </a:prstGeom>
          <a:noFill/>
        </p:spPr>
        <p:txBody>
          <a:bodyPr wrap="square" rtlCol="0">
            <a:spAutoFit/>
            <a:scene3d>
              <a:camera prst="orthographicFront"/>
              <a:lightRig rig="threePt" dir="t"/>
            </a:scene3d>
          </a:bodyPr>
          <a:p>
            <a:r>
              <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rPr>
              <a:t>输入描述：</a:t>
            </a:r>
            <a:endPar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11" name="文本框 10"/>
          <p:cNvSpPr txBox="1"/>
          <p:nvPr/>
        </p:nvSpPr>
        <p:spPr>
          <a:xfrm>
            <a:off x="1158875" y="3489325"/>
            <a:ext cx="10443210"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输入有2行，第1行为1个正整数，表示所生成的随机数的个数：N</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第2行有N个用空格隔开的正整数，为所产生的随机数。</a:t>
            </a:r>
            <a:endParaRPr lang="zh-CN" altLang="en-US">
              <a:solidFill>
                <a:schemeClr val="accent1"/>
              </a:solidFill>
              <a:effectLst>
                <a:outerShdw blurRad="38100" dist="25400" dir="5400000" algn="ctr" rotWithShape="0">
                  <a:srgbClr val="6E747A">
                    <a:alpha val="43000"/>
                  </a:srgbClr>
                </a:outerShdw>
              </a:effectLst>
            </a:endParaRPr>
          </a:p>
        </p:txBody>
      </p:sp>
      <p:sp>
        <p:nvSpPr>
          <p:cNvPr id="219" name=" 219"/>
          <p:cNvSpPr/>
          <p:nvPr/>
        </p:nvSpPr>
        <p:spPr>
          <a:xfrm>
            <a:off x="1027430" y="3340100"/>
            <a:ext cx="75565" cy="88265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1158875" y="4222750"/>
            <a:ext cx="1013460" cy="337185"/>
          </a:xfrm>
          <a:prstGeom prst="rect">
            <a:avLst/>
          </a:prstGeom>
          <a:noFill/>
        </p:spPr>
        <p:txBody>
          <a:bodyPr wrap="square" rtlCol="0">
            <a:spAutoFit/>
          </a:bodyPr>
          <a:p>
            <a:r>
              <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rPr>
              <a:t>输出描述：</a:t>
            </a:r>
            <a:endPar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endParaRPr>
          </a:p>
        </p:txBody>
      </p:sp>
      <p:sp>
        <p:nvSpPr>
          <p:cNvPr id="13" name="文本框 12"/>
          <p:cNvSpPr txBox="1"/>
          <p:nvPr/>
        </p:nvSpPr>
        <p:spPr>
          <a:xfrm>
            <a:off x="1158875" y="4697730"/>
            <a:ext cx="6558915" cy="92202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输出2行，第1行为1个正整数M，表示不相同的随机数的个数。</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第2行为M个用空格隔开的正整数，为从小到大排好序的不相同的随机数。</a:t>
            </a:r>
            <a:endParaRPr lang="zh-CN" altLang="en-US">
              <a:solidFill>
                <a:schemeClr val="accent1"/>
              </a:solidFill>
              <a:effectLst>
                <a:outerShdw blurRad="38100" dist="25400" dir="5400000" algn="ctr" rotWithShape="0">
                  <a:srgbClr val="6E747A">
                    <a:alpha val="43000"/>
                  </a:srgbClr>
                </a:outerShdw>
              </a:effectLst>
            </a:endParaRPr>
          </a:p>
        </p:txBody>
      </p:sp>
      <p:sp>
        <p:nvSpPr>
          <p:cNvPr id="14" name=" 219"/>
          <p:cNvSpPr/>
          <p:nvPr/>
        </p:nvSpPr>
        <p:spPr>
          <a:xfrm>
            <a:off x="1015365" y="4559935"/>
            <a:ext cx="76200" cy="115443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文本框 14"/>
          <p:cNvSpPr txBox="1"/>
          <p:nvPr/>
        </p:nvSpPr>
        <p:spPr>
          <a:xfrm>
            <a:off x="13327380" y="1057910"/>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6" name="文本框 15"/>
          <p:cNvSpPr txBox="1"/>
          <p:nvPr/>
        </p:nvSpPr>
        <p:spPr>
          <a:xfrm>
            <a:off x="13033375" y="212153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7" name="文本框 16"/>
          <p:cNvSpPr txBox="1"/>
          <p:nvPr/>
        </p:nvSpPr>
        <p:spPr>
          <a:xfrm>
            <a:off x="13467715" y="336867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8" name="文本框 17"/>
          <p:cNvSpPr txBox="1"/>
          <p:nvPr/>
        </p:nvSpPr>
        <p:spPr>
          <a:xfrm>
            <a:off x="14119225" y="1612900"/>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19" name="文本框 18"/>
          <p:cNvSpPr txBox="1"/>
          <p:nvPr/>
        </p:nvSpPr>
        <p:spPr>
          <a:xfrm>
            <a:off x="12816205" y="435800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0" name="文本框 19"/>
          <p:cNvSpPr txBox="1"/>
          <p:nvPr/>
        </p:nvSpPr>
        <p:spPr>
          <a:xfrm>
            <a:off x="13033375" y="517969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1" name="文本框 20"/>
          <p:cNvSpPr txBox="1"/>
          <p:nvPr/>
        </p:nvSpPr>
        <p:spPr>
          <a:xfrm>
            <a:off x="13831570" y="598868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2" name="文本框 21"/>
          <p:cNvSpPr txBox="1"/>
          <p:nvPr/>
        </p:nvSpPr>
        <p:spPr>
          <a:xfrm>
            <a:off x="15297785" y="269176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3" name="文本框 22"/>
          <p:cNvSpPr txBox="1"/>
          <p:nvPr/>
        </p:nvSpPr>
        <p:spPr>
          <a:xfrm>
            <a:off x="15116175" y="4358005"/>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4" name="文本框 23"/>
          <p:cNvSpPr txBox="1"/>
          <p:nvPr/>
        </p:nvSpPr>
        <p:spPr>
          <a:xfrm>
            <a:off x="14934565" y="287020"/>
            <a:ext cx="65151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水</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rPr>
              <a:t>题</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5" name="文本框 24"/>
          <p:cNvSpPr txBox="1"/>
          <p:nvPr/>
        </p:nvSpPr>
        <p:spPr>
          <a:xfrm>
            <a:off x="14646275" y="949960"/>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6" name="文本框 25"/>
          <p:cNvSpPr txBox="1"/>
          <p:nvPr/>
        </p:nvSpPr>
        <p:spPr>
          <a:xfrm>
            <a:off x="13830935" y="287020"/>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7" name="文本框 26"/>
          <p:cNvSpPr txBox="1"/>
          <p:nvPr/>
        </p:nvSpPr>
        <p:spPr>
          <a:xfrm>
            <a:off x="13994765" y="2323465"/>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8" name="文本框 27"/>
          <p:cNvSpPr txBox="1"/>
          <p:nvPr/>
        </p:nvSpPr>
        <p:spPr>
          <a:xfrm>
            <a:off x="14934565" y="1955165"/>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29" name="文本框 28"/>
          <p:cNvSpPr txBox="1"/>
          <p:nvPr/>
        </p:nvSpPr>
        <p:spPr>
          <a:xfrm>
            <a:off x="14357985" y="3000375"/>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0" name="文本框 29"/>
          <p:cNvSpPr txBox="1"/>
          <p:nvPr/>
        </p:nvSpPr>
        <p:spPr>
          <a:xfrm>
            <a:off x="14770735" y="5003165"/>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1" name="文本框 30"/>
          <p:cNvSpPr txBox="1"/>
          <p:nvPr/>
        </p:nvSpPr>
        <p:spPr>
          <a:xfrm>
            <a:off x="14770735" y="6356985"/>
            <a:ext cx="939800" cy="36830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太水了</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2" name="文本框 31"/>
          <p:cNvSpPr txBox="1"/>
          <p:nvPr/>
        </p:nvSpPr>
        <p:spPr>
          <a:xfrm>
            <a:off x="13830935" y="4235450"/>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3" name="文本框 32"/>
          <p:cNvSpPr txBox="1"/>
          <p:nvPr/>
        </p:nvSpPr>
        <p:spPr>
          <a:xfrm>
            <a:off x="13706475" y="5179695"/>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4" name="文本框 33"/>
          <p:cNvSpPr txBox="1"/>
          <p:nvPr/>
        </p:nvSpPr>
        <p:spPr>
          <a:xfrm>
            <a:off x="12672060" y="5885180"/>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5" name="文本框 34"/>
          <p:cNvSpPr txBox="1"/>
          <p:nvPr/>
        </p:nvSpPr>
        <p:spPr>
          <a:xfrm>
            <a:off x="12527915" y="3000375"/>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6" name="文本框 35"/>
          <p:cNvSpPr txBox="1"/>
          <p:nvPr/>
        </p:nvSpPr>
        <p:spPr>
          <a:xfrm>
            <a:off x="12607290" y="287020"/>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37" name="文本框 36"/>
          <p:cNvSpPr txBox="1"/>
          <p:nvPr/>
        </p:nvSpPr>
        <p:spPr>
          <a:xfrm>
            <a:off x="12278360" y="856615"/>
            <a:ext cx="939800" cy="368300"/>
          </a:xfrm>
          <a:prstGeom prst="rect">
            <a:avLst/>
          </a:prstGeom>
          <a:noFill/>
        </p:spPr>
        <p:txBody>
          <a:bodyPr wrap="square" rtlCol="0">
            <a:spAutoFit/>
          </a:bodyPr>
          <a:p>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66666</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pic>
        <p:nvPicPr>
          <p:cNvPr id="3" name="图片 2" descr="ebc4b2e850524ad472a9cd40d0b5dfe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456295" y="3629660"/>
            <a:ext cx="3145790" cy="2359025"/>
          </a:xfrm>
          <a:prstGeom prst="rect">
            <a:avLst/>
          </a:prstGeom>
        </p:spPr>
      </p:pic>
      <p:sp>
        <p:nvSpPr>
          <p:cNvPr id="9" name="文本框 8"/>
          <p:cNvSpPr txBox="1"/>
          <p:nvPr/>
        </p:nvSpPr>
        <p:spPr>
          <a:xfrm>
            <a:off x="9215120" y="3244850"/>
            <a:ext cx="1749425" cy="368300"/>
          </a:xfrm>
          <a:prstGeom prst="rect">
            <a:avLst/>
          </a:prstGeom>
          <a:noFill/>
        </p:spPr>
        <p:txBody>
          <a:bodyPr wrap="square" rtlCol="0">
            <a:spAutoFit/>
          </a:bodyPr>
          <a:p>
            <a:r>
              <a:rPr lang="zh-CN" altLang="en-US" b="1" strike="sngStrike">
                <a:solidFill>
                  <a:schemeClr val="accent1">
                    <a:lumMod val="50000"/>
                  </a:schemeClr>
                </a:solidFill>
                <a:effectLst>
                  <a:outerShdw blurRad="38100" dist="19050" dir="2700000" algn="tl" rotWithShape="0">
                    <a:schemeClr val="dk1">
                      <a:alpha val="40000"/>
                    </a:schemeClr>
                  </a:outerShdw>
                  <a:reflection blurRad="6350" stA="55000" endA="300" endPos="45500" dir="5400000" sy="-100000" algn="bl" rotWithShape="0"/>
                </a:effectLst>
                <a:uFillTx/>
              </a:rPr>
              <a:t>广告（大雾）：</a:t>
            </a:r>
            <a:endParaRPr lang="zh-CN" altLang="en-US" b="1" strike="sngStrike">
              <a:solidFill>
                <a:schemeClr val="accent1">
                  <a:lumMod val="50000"/>
                </a:schemeClr>
              </a:solidFill>
              <a:effectLst>
                <a:outerShdw blurRad="38100" dist="19050" dir="2700000" algn="tl" rotWithShape="0">
                  <a:schemeClr val="dk1">
                    <a:alpha val="40000"/>
                  </a:schemeClr>
                </a:outerShdw>
                <a:reflection blurRad="6350" stA="55000" endA="300" endPos="45500" dir="5400000" sy="-100000" algn="bl" rotWithShape="0"/>
              </a:effectLst>
              <a:uFillTx/>
            </a:endParaRPr>
          </a:p>
        </p:txBody>
      </p:sp>
      <p:sp>
        <p:nvSpPr>
          <p:cNvPr id="10" name="文本框 9"/>
          <p:cNvSpPr txBox="1"/>
          <p:nvPr/>
        </p:nvSpPr>
        <p:spPr>
          <a:xfrm>
            <a:off x="8456295" y="6080125"/>
            <a:ext cx="3147695" cy="645160"/>
          </a:xfrm>
          <a:prstGeom prst="rect">
            <a:avLst/>
          </a:prstGeom>
          <a:noFill/>
        </p:spPr>
        <p:txBody>
          <a:bodyPr wrap="square" rtlCol="0">
            <a:spAutoFit/>
          </a:bodyPr>
          <a:p>
            <a:r>
              <a:rPr lang="zh-CN" altLang="en-US" sz="1200" strike="dblStrike">
                <a:solidFill>
                  <a:schemeClr val="accent1"/>
                </a:solidFill>
                <a:effectLst>
                  <a:outerShdw blurRad="38100" dist="25400" dir="5400000" algn="ctr" rotWithShape="0">
                    <a:srgbClr val="6E747A">
                      <a:alpha val="43000"/>
                    </a:srgbClr>
                  </a:outerShdw>
                </a:effectLst>
                <a:uFillTx/>
              </a:rPr>
              <a:t>冬天怕冷？来块</a:t>
            </a:r>
            <a:r>
              <a:rPr lang="en-US" altLang="zh-CN" sz="1200" strike="dblStrike">
                <a:solidFill>
                  <a:schemeClr val="accent1"/>
                </a:solidFill>
                <a:effectLst>
                  <a:outerShdw blurRad="38100" dist="25400" dir="5400000" algn="ctr" rotWithShape="0">
                    <a:srgbClr val="6E747A">
                      <a:alpha val="43000"/>
                    </a:srgbClr>
                  </a:outerShdw>
                </a:effectLst>
                <a:uFillTx/>
              </a:rPr>
              <a:t>I9</a:t>
            </a:r>
            <a:r>
              <a:rPr lang="zh-CN" altLang="en-US" sz="1200" strike="dblStrike">
                <a:solidFill>
                  <a:schemeClr val="accent1"/>
                </a:solidFill>
                <a:effectLst>
                  <a:outerShdw blurRad="38100" dist="25400" dir="5400000" algn="ctr" rotWithShape="0">
                    <a:srgbClr val="6E747A">
                      <a:alpha val="43000"/>
                    </a:srgbClr>
                  </a:outerShdw>
                </a:effectLst>
                <a:uFillTx/>
              </a:rPr>
              <a:t>吧，只需一块</a:t>
            </a:r>
            <a:r>
              <a:rPr lang="en-US" altLang="zh-CN" sz="1200" strike="dblStrike">
                <a:solidFill>
                  <a:schemeClr val="accent1"/>
                </a:solidFill>
                <a:effectLst>
                  <a:outerShdw blurRad="38100" dist="25400" dir="5400000" algn="ctr" rotWithShape="0">
                    <a:srgbClr val="6E747A">
                      <a:alpha val="43000"/>
                    </a:srgbClr>
                  </a:outerShdw>
                </a:effectLst>
                <a:uFillTx/>
              </a:rPr>
              <a:t>I9</a:t>
            </a:r>
            <a:r>
              <a:rPr lang="zh-CN" altLang="en-US" sz="1200" strike="dblStrike">
                <a:solidFill>
                  <a:schemeClr val="accent1"/>
                </a:solidFill>
                <a:effectLst>
                  <a:outerShdw blurRad="38100" dist="25400" dir="5400000" algn="ctr" rotWithShape="0">
                    <a:srgbClr val="6E747A">
                      <a:alpha val="43000"/>
                    </a:srgbClr>
                  </a:outerShdw>
                </a:effectLst>
                <a:uFillTx/>
              </a:rPr>
              <a:t>，温暖整个冬天。</a:t>
            </a:r>
            <a:r>
              <a:rPr lang="en-US" altLang="zh-CN" sz="1200" strike="dblStrike">
                <a:solidFill>
                  <a:schemeClr val="accent1"/>
                </a:solidFill>
                <a:effectLst>
                  <a:outerShdw blurRad="38100" dist="25400" dir="5400000" algn="ctr" rotWithShape="0">
                    <a:srgbClr val="6E747A">
                      <a:alpha val="43000"/>
                    </a:srgbClr>
                  </a:outerShdw>
                </a:effectLst>
                <a:uFillTx/>
              </a:rPr>
              <a:t>1W</a:t>
            </a:r>
            <a:r>
              <a:rPr lang="zh-CN" altLang="en-US" sz="1200" strike="dblStrike">
                <a:solidFill>
                  <a:schemeClr val="accent1"/>
                </a:solidFill>
                <a:effectLst>
                  <a:outerShdw blurRad="38100" dist="25400" dir="5400000" algn="ctr" rotWithShape="0">
                    <a:srgbClr val="6E747A">
                      <a:alpha val="43000"/>
                    </a:srgbClr>
                  </a:outerShdw>
                </a:effectLst>
                <a:uFillTx/>
              </a:rPr>
              <a:t>块钱，你买得了吃亏，买得了上当，但你就是带不动仙剑奇侠传（雾）</a:t>
            </a:r>
            <a:endParaRPr lang="zh-CN" altLang="en-US" sz="1200" strike="dblStrike">
              <a:solidFill>
                <a:schemeClr val="accent1"/>
              </a:solidFill>
              <a:effectLst>
                <a:outerShdw blurRad="38100" dist="25400" dir="5400000" algn="ctr" rotWithShape="0">
                  <a:srgbClr val="6E747A">
                    <a:alpha val="43000"/>
                  </a:srgbClr>
                </a:outerShdw>
              </a:effectLst>
              <a:uFillTx/>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trips(down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0" nodeType="clickEffect">
                                  <p:stCondLst>
                                    <p:cond delay="0"/>
                                  </p:stCondLst>
                                  <p:childTnLst>
                                    <p:animMotion origin="layout" path="M 0.000000 0.000000 L -1.235312 -0.002130 " pathEditMode="relative" ptsTypes="">
                                      <p:cBhvr>
                                        <p:cTn id="40" dur="5000" fill="hold"/>
                                        <p:tgtEl>
                                          <p:spTgt spid="15"/>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000000 0.000000 L -1.235312 -0.002130 " pathEditMode="relative" ptsTypes="">
                                      <p:cBhvr>
                                        <p:cTn id="42" dur="5000" fill="hold"/>
                                        <p:tgtEl>
                                          <p:spTgt spid="1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000000 0.000000 L -1.235312 -0.002130 " pathEditMode="relative" ptsTypes="">
                                      <p:cBhvr>
                                        <p:cTn id="44" dur="5000" fill="hold"/>
                                        <p:tgtEl>
                                          <p:spTgt spid="17"/>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000000 0.000000 L -1.235312 -0.002130 " pathEditMode="relative" ptsTypes="">
                                      <p:cBhvr>
                                        <p:cTn id="46" dur="5000" fill="hold"/>
                                        <p:tgtEl>
                                          <p:spTgt spid="18"/>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000000 0.000000 L -1.235312 -0.002130 " pathEditMode="relative" ptsTypes="">
                                      <p:cBhvr>
                                        <p:cTn id="48" dur="5000" fill="hold"/>
                                        <p:tgtEl>
                                          <p:spTgt spid="19"/>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000000 0.000000 L -1.235312 -0.002130 " pathEditMode="relative" ptsTypes="">
                                      <p:cBhvr>
                                        <p:cTn id="50" dur="5000" fill="hold"/>
                                        <p:tgtEl>
                                          <p:spTgt spid="20"/>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000000 0.000000 L -1.235312 -0.002130 " pathEditMode="relative" ptsTypes="">
                                      <p:cBhvr>
                                        <p:cTn id="52" dur="5000" fill="hold"/>
                                        <p:tgtEl>
                                          <p:spTgt spid="21"/>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000000 0.000000 L -1.425729 -0.003333 " pathEditMode="relative" rAng="0" ptsTypes="">
                                      <p:cBhvr>
                                        <p:cTn id="54" dur="5000" fill="hold"/>
                                        <p:tgtEl>
                                          <p:spTgt spid="22"/>
                                        </p:tgtEl>
                                        <p:attrNameLst>
                                          <p:attrName>ppt_x</p:attrName>
                                          <p:attrName>ppt_y</p:attrName>
                                        </p:attrNameLst>
                                      </p:cBhvr>
                                      <p:rCtr x="-617" y="-1"/>
                                    </p:animMotion>
                                  </p:childTnLst>
                                </p:cTn>
                              </p:par>
                              <p:par>
                                <p:cTn id="55" presetID="0" presetClass="path" presetSubtype="0" accel="50000" decel="50000" fill="hold" grpId="0" nodeType="withEffect">
                                  <p:stCondLst>
                                    <p:cond delay="0"/>
                                  </p:stCondLst>
                                  <p:childTnLst>
                                    <p:animMotion origin="layout" path="M 0.000000 0.000000 L -1.446667 -0.006296 " pathEditMode="relative" rAng="0" ptsTypes="">
                                      <p:cBhvr>
                                        <p:cTn id="56" dur="5000" fill="hold"/>
                                        <p:tgtEl>
                                          <p:spTgt spid="23"/>
                                        </p:tgtEl>
                                        <p:attrNameLst>
                                          <p:attrName>ppt_x</p:attrName>
                                          <p:attrName>ppt_y</p:attrName>
                                        </p:attrNameLst>
                                      </p:cBhvr>
                                      <p:rCtr x="-617" y="-1"/>
                                    </p:animMotion>
                                  </p:childTnLst>
                                </p:cTn>
                              </p:par>
                              <p:par>
                                <p:cTn id="57" presetID="0" presetClass="path" presetSubtype="0" accel="50000" decel="50000" fill="hold" grpId="0" nodeType="withEffect">
                                  <p:stCondLst>
                                    <p:cond delay="0"/>
                                  </p:stCondLst>
                                  <p:childTnLst>
                                    <p:animMotion origin="layout" path="M 0.000000 0.000000 L -1.375625 -0.013796 " pathEditMode="relative" rAng="0" ptsTypes="">
                                      <p:cBhvr>
                                        <p:cTn id="58" dur="5000" fill="hold"/>
                                        <p:tgtEl>
                                          <p:spTgt spid="24"/>
                                        </p:tgtEl>
                                        <p:attrNameLst>
                                          <p:attrName>ppt_x</p:attrName>
                                          <p:attrName>ppt_y</p:attrName>
                                        </p:attrNameLst>
                                      </p:cBhvr>
                                      <p:rCtr x="-617" y="-1"/>
                                    </p:animMotion>
                                  </p:childTnLst>
                                </p:cTn>
                              </p:par>
                              <p:par>
                                <p:cTn id="59" presetID="0" presetClass="path" presetSubtype="0" accel="50000" decel="50000" fill="hold" grpId="0" nodeType="withEffect">
                                  <p:stCondLst>
                                    <p:cond delay="0"/>
                                  </p:stCondLst>
                                  <p:childTnLst>
                                    <p:animMotion origin="layout" path="M 0.000000 0.000000 L -1.398438 -0.002130 " pathEditMode="relative" rAng="0" ptsTypes="">
                                      <p:cBhvr>
                                        <p:cTn id="60" dur="5000" fill="hold"/>
                                        <p:tgtEl>
                                          <p:spTgt spid="25"/>
                                        </p:tgtEl>
                                        <p:attrNameLst>
                                          <p:attrName>ppt_x</p:attrName>
                                          <p:attrName>ppt_y</p:attrName>
                                        </p:attrNameLst>
                                      </p:cBhvr>
                                      <p:rCtr x="-617" y="-1"/>
                                    </p:animMotion>
                                  </p:childTnLst>
                                </p:cTn>
                              </p:par>
                              <p:par>
                                <p:cTn id="61" presetID="0" presetClass="path" presetSubtype="0" accel="50000" decel="50000" fill="hold" grpId="0" nodeType="withEffect">
                                  <p:stCondLst>
                                    <p:cond delay="0"/>
                                  </p:stCondLst>
                                  <p:childTnLst>
                                    <p:animMotion origin="layout" path="M 0.000000 0.000000 L -1.234792 -0.043519 " pathEditMode="relative" rAng="0" ptsTypes="">
                                      <p:cBhvr>
                                        <p:cTn id="62" dur="5000" fill="hold"/>
                                        <p:tgtEl>
                                          <p:spTgt spid="26"/>
                                        </p:tgtEl>
                                        <p:attrNameLst>
                                          <p:attrName>ppt_x</p:attrName>
                                          <p:attrName>ppt_y</p:attrName>
                                        </p:attrNameLst>
                                      </p:cBhvr>
                                      <p:rCtr x="-617" y="-1"/>
                                    </p:animMotion>
                                  </p:childTnLst>
                                </p:cTn>
                              </p:par>
                              <p:par>
                                <p:cTn id="63" presetID="0" presetClass="path" presetSubtype="0" accel="50000" decel="50000" fill="hold" grpId="0" nodeType="withEffect">
                                  <p:stCondLst>
                                    <p:cond delay="0"/>
                                  </p:stCondLst>
                                  <p:childTnLst>
                                    <p:animMotion origin="layout" path="M 0.000000 0.000000 L -1.235312 -0.002130 " pathEditMode="relative" ptsTypes="">
                                      <p:cBhvr>
                                        <p:cTn id="64" dur="5000" fill="hold"/>
                                        <p:tgtEl>
                                          <p:spTgt spid="27"/>
                                        </p:tgtEl>
                                        <p:attrNameLst>
                                          <p:attrName>ppt_x</p:attrName>
                                          <p:attrName>ppt_y</p:attrName>
                                        </p:attrNameLst>
                                      </p:cBhvr>
                                    </p:animMotion>
                                  </p:childTnLst>
                                </p:cTn>
                              </p:par>
                              <p:par>
                                <p:cTn id="65" presetID="0" presetClass="path" presetSubtype="0" accel="50000" decel="50000" fill="hold" grpId="0" nodeType="withEffect">
                                  <p:stCondLst>
                                    <p:cond delay="0"/>
                                  </p:stCondLst>
                                  <p:childTnLst>
                                    <p:animMotion origin="layout" path="M 0.000000 0.000000 L -1.394583 0.000000 " pathEditMode="relative" rAng="0" ptsTypes="">
                                      <p:cBhvr>
                                        <p:cTn id="66" dur="5000" fill="hold"/>
                                        <p:tgtEl>
                                          <p:spTgt spid="28"/>
                                        </p:tgtEl>
                                        <p:attrNameLst>
                                          <p:attrName>ppt_x</p:attrName>
                                          <p:attrName>ppt_y</p:attrName>
                                        </p:attrNameLst>
                                      </p:cBhvr>
                                      <p:rCtr x="-617" y="-1"/>
                                    </p:animMotion>
                                  </p:childTnLst>
                                </p:cTn>
                              </p:par>
                              <p:par>
                                <p:cTn id="67" presetID="0" presetClass="path" presetSubtype="0" accel="50000" decel="50000" fill="hold" grpId="0" nodeType="withEffect">
                                  <p:stCondLst>
                                    <p:cond delay="0"/>
                                  </p:stCondLst>
                                  <p:childTnLst>
                                    <p:animMotion origin="layout" path="M 0.000000 0.002130 L -1.350885 -0.004352 " pathEditMode="relative" rAng="0" ptsTypes="">
                                      <p:cBhvr>
                                        <p:cTn id="68" dur="5000" fill="hold"/>
                                        <p:tgtEl>
                                          <p:spTgt spid="29"/>
                                        </p:tgtEl>
                                        <p:attrNameLst>
                                          <p:attrName>ppt_x</p:attrName>
                                          <p:attrName>ppt_y</p:attrName>
                                        </p:attrNameLst>
                                      </p:cBhvr>
                                      <p:rCtr x="-617" y="-1"/>
                                    </p:animMotion>
                                  </p:childTnLst>
                                </p:cTn>
                              </p:par>
                              <p:par>
                                <p:cTn id="69" presetID="0" presetClass="path" presetSubtype="0" accel="50000" decel="50000" fill="hold" grpId="0" nodeType="withEffect">
                                  <p:stCondLst>
                                    <p:cond delay="0"/>
                                  </p:stCondLst>
                                  <p:childTnLst>
                                    <p:animMotion origin="layout" path="M 0.000000 0.000000 L -1.335781 -0.002685 " pathEditMode="relative" rAng="0" ptsTypes="">
                                      <p:cBhvr>
                                        <p:cTn id="70" dur="5000" fill="hold"/>
                                        <p:tgtEl>
                                          <p:spTgt spid="30"/>
                                        </p:tgtEl>
                                        <p:attrNameLst>
                                          <p:attrName>ppt_x</p:attrName>
                                          <p:attrName>ppt_y</p:attrName>
                                        </p:attrNameLst>
                                      </p:cBhvr>
                                      <p:rCtr x="-617" y="-1"/>
                                    </p:animMotion>
                                  </p:childTnLst>
                                </p:cTn>
                              </p:par>
                              <p:par>
                                <p:cTn id="71" presetID="0" presetClass="path" presetSubtype="0" accel="50000" decel="50000" fill="hold" grpId="0" nodeType="withEffect">
                                  <p:stCondLst>
                                    <p:cond delay="0"/>
                                  </p:stCondLst>
                                  <p:childTnLst>
                                    <p:animMotion origin="layout" path="M 0.000000 0.000000 L -1.387135 -0.004630 " pathEditMode="relative" rAng="0" ptsTypes="">
                                      <p:cBhvr>
                                        <p:cTn id="72" dur="5000" fill="hold"/>
                                        <p:tgtEl>
                                          <p:spTgt spid="31"/>
                                        </p:tgtEl>
                                        <p:attrNameLst>
                                          <p:attrName>ppt_x</p:attrName>
                                          <p:attrName>ppt_y</p:attrName>
                                        </p:attrNameLst>
                                      </p:cBhvr>
                                      <p:rCtr x="-617" y="-1"/>
                                    </p:animMotion>
                                  </p:childTnLst>
                                </p:cTn>
                              </p:par>
                              <p:par>
                                <p:cTn id="73" presetID="0" presetClass="path" presetSubtype="0" accel="50000" decel="50000" fill="hold" grpId="0" nodeType="withEffect">
                                  <p:stCondLst>
                                    <p:cond delay="0"/>
                                  </p:stCondLst>
                                  <p:childTnLst>
                                    <p:animMotion origin="layout" path="M 0.000000 0.000000 L -1.235312 -0.002130 " pathEditMode="relative" ptsTypes="">
                                      <p:cBhvr>
                                        <p:cTn id="74" dur="5000" fill="hold"/>
                                        <p:tgtEl>
                                          <p:spTgt spid="32"/>
                                        </p:tgtEl>
                                        <p:attrNameLst>
                                          <p:attrName>ppt_x</p:attrName>
                                          <p:attrName>ppt_y</p:attrName>
                                        </p:attrNameLst>
                                      </p:cBhvr>
                                    </p:animMotion>
                                  </p:childTnLst>
                                </p:cTn>
                              </p:par>
                              <p:par>
                                <p:cTn id="75" presetID="0" presetClass="path" presetSubtype="0" accel="50000" decel="50000" fill="hold" grpId="0" nodeType="withEffect">
                                  <p:stCondLst>
                                    <p:cond delay="0"/>
                                  </p:stCondLst>
                                  <p:childTnLst>
                                    <p:animMotion origin="layout" path="M 0.000000 0.000000 L -1.235312 -0.002130 " pathEditMode="relative" ptsTypes="">
                                      <p:cBhvr>
                                        <p:cTn id="76" dur="5000" fill="hold"/>
                                        <p:tgtEl>
                                          <p:spTgt spid="33"/>
                                        </p:tgtEl>
                                        <p:attrNameLst>
                                          <p:attrName>ppt_x</p:attrName>
                                          <p:attrName>ppt_y</p:attrName>
                                        </p:attrNameLst>
                                      </p:cBhvr>
                                    </p:animMotion>
                                  </p:childTnLst>
                                </p:cTn>
                              </p:par>
                              <p:par>
                                <p:cTn id="77" presetID="0" presetClass="path" presetSubtype="0" accel="50000" decel="50000" fill="hold" grpId="0" nodeType="withEffect">
                                  <p:stCondLst>
                                    <p:cond delay="0"/>
                                  </p:stCondLst>
                                  <p:childTnLst>
                                    <p:animMotion origin="layout" path="M 0.000000 0.000000 L -1.235312 -0.002130 " pathEditMode="relative" ptsTypes="">
                                      <p:cBhvr>
                                        <p:cTn id="78" dur="5000" fill="hold"/>
                                        <p:tgtEl>
                                          <p:spTgt spid="34"/>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000000 0.000000 L -1.241406 0.019630 " pathEditMode="relative" rAng="0" ptsTypes="">
                                      <p:cBhvr>
                                        <p:cTn id="80" dur="5000" fill="hold"/>
                                        <p:tgtEl>
                                          <p:spTgt spid="35"/>
                                        </p:tgtEl>
                                        <p:attrNameLst>
                                          <p:attrName>ppt_x</p:attrName>
                                          <p:attrName>ppt_y</p:attrName>
                                        </p:attrNameLst>
                                      </p:cBhvr>
                                      <p:rCtr x="-617" y="-1"/>
                                    </p:animMotion>
                                  </p:childTnLst>
                                </p:cTn>
                              </p:par>
                              <p:par>
                                <p:cTn id="81" presetID="0" presetClass="path" presetSubtype="0" accel="50000" decel="50000" fill="hold" grpId="0" nodeType="withEffect">
                                  <p:stCondLst>
                                    <p:cond delay="0"/>
                                  </p:stCondLst>
                                  <p:childTnLst>
                                    <p:animMotion origin="layout" path="M 0.000000 0.000000 L -1.238385 0.022315 " pathEditMode="relative" rAng="0" ptsTypes="">
                                      <p:cBhvr>
                                        <p:cTn id="82" dur="5000" fill="hold"/>
                                        <p:tgtEl>
                                          <p:spTgt spid="36"/>
                                        </p:tgtEl>
                                        <p:attrNameLst>
                                          <p:attrName>ppt_x</p:attrName>
                                          <p:attrName>ppt_y</p:attrName>
                                        </p:attrNameLst>
                                      </p:cBhvr>
                                      <p:rCtr x="-617" y="-1"/>
                                    </p:animMotion>
                                  </p:childTnLst>
                                </p:cTn>
                              </p:par>
                              <p:par>
                                <p:cTn id="83" presetID="0" presetClass="path" presetSubtype="0" accel="50000" decel="50000" fill="hold" grpId="0" nodeType="withEffect">
                                  <p:stCondLst>
                                    <p:cond delay="0"/>
                                  </p:stCondLst>
                                  <p:childTnLst>
                                    <p:animMotion origin="layout" path="M 0.000000 0.000000 L -1.235312 -0.002130 " pathEditMode="relative" ptsTypes="">
                                      <p:cBhvr>
                                        <p:cTn id="84" dur="2000" fill="hold"/>
                                        <p:tgtEl>
                                          <p:spTgt spid="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11" grpId="0"/>
      <p:bldP spid="12" grpId="0"/>
      <p:bldP spid="13" grpId="0"/>
      <p:bldP spid="7" grpId="0" bldLvl="0" animBg="1"/>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88415" y="559435"/>
            <a:ext cx="1221740" cy="398780"/>
          </a:xfrm>
          <a:prstGeom prst="rect">
            <a:avLst/>
          </a:prstGeom>
          <a:noFill/>
        </p:spPr>
        <p:txBody>
          <a:bodyPr wrap="square" rtlCol="0">
            <a:spAutoFit/>
          </a:bodyPr>
          <a:p>
            <a:r>
              <a:rPr lang="zh-CN" altLang="en-US" sz="2000" b="1">
                <a:solidFill>
                  <a:schemeClr val="tx1"/>
                </a:solidFill>
                <a:effectLst>
                  <a:outerShdw blurRad="38100" dist="19050" dir="2700000" algn="tl" rotWithShape="0">
                    <a:schemeClr val="dk1">
                      <a:alpha val="40000"/>
                    </a:schemeClr>
                  </a:outerShdw>
                  <a:reflection blurRad="6350" stA="55000" endA="300" endPos="45500" dir="5400000" sy="-100000" algn="bl" rotWithShape="0"/>
                </a:effectLst>
              </a:rPr>
              <a:t>样例</a:t>
            </a:r>
            <a:r>
              <a:rPr lang="en-US" altLang="zh-CN" sz="2000" b="1">
                <a:solidFill>
                  <a:schemeClr val="tx1"/>
                </a:solidFill>
                <a:effectLst>
                  <a:outerShdw blurRad="38100" dist="19050" dir="2700000" algn="tl" rotWithShape="0">
                    <a:schemeClr val="dk1">
                      <a:alpha val="40000"/>
                    </a:schemeClr>
                  </a:outerShdw>
                  <a:reflection blurRad="6350" stA="55000" endA="300" endPos="45500" dir="5400000" sy="-100000" algn="bl" rotWithShape="0"/>
                </a:effectLst>
              </a:rPr>
              <a:t>1</a:t>
            </a:r>
            <a:r>
              <a:rPr lang="zh-CN" altLang="en-US" sz="2000" b="1">
                <a:solidFill>
                  <a:schemeClr val="tx1"/>
                </a:solidFill>
                <a:effectLst>
                  <a:outerShdw blurRad="38100" dist="19050" dir="2700000" algn="tl" rotWithShape="0">
                    <a:schemeClr val="dk1">
                      <a:alpha val="40000"/>
                    </a:schemeClr>
                  </a:outerShdw>
                  <a:reflection blurRad="6350" stA="55000" endA="300" endPos="45500" dir="5400000" sy="-100000" algn="bl" rotWithShape="0"/>
                </a:effectLst>
              </a:rPr>
              <a:t>：</a:t>
            </a:r>
            <a:endParaRPr lang="zh-CN" altLang="en-US" sz="2000" b="1">
              <a:solidFill>
                <a:schemeClr val="tx1"/>
              </a:solidFill>
              <a:effectLst>
                <a:outerShdw blurRad="38100" dist="19050" dir="2700000" algn="tl" rotWithShape="0">
                  <a:schemeClr val="dk1">
                    <a:alpha val="40000"/>
                  </a:schemeClr>
                </a:outerShdw>
                <a:reflection blurRad="6350" stA="55000" endA="300" endPos="45500" dir="5400000" sy="-100000" algn="bl" rotWithShape="0"/>
              </a:effectLst>
            </a:endParaRPr>
          </a:p>
        </p:txBody>
      </p:sp>
      <p:sp>
        <p:nvSpPr>
          <p:cNvPr id="5" name="文本框 4"/>
          <p:cNvSpPr txBox="1"/>
          <p:nvPr/>
        </p:nvSpPr>
        <p:spPr>
          <a:xfrm>
            <a:off x="1512570" y="1302385"/>
            <a:ext cx="8762365"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10</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20 40 32 67 40 20 89 300 400 15</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 219"/>
          <p:cNvSpPr/>
          <p:nvPr/>
        </p:nvSpPr>
        <p:spPr>
          <a:xfrm>
            <a:off x="1287780" y="1302385"/>
            <a:ext cx="76200" cy="64516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文本框 7"/>
          <p:cNvSpPr txBox="1"/>
          <p:nvPr/>
        </p:nvSpPr>
        <p:spPr>
          <a:xfrm>
            <a:off x="1512570" y="2270760"/>
            <a:ext cx="3335655"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8</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15 20 32 40 67 89 300 400</a:t>
            </a:r>
            <a:endParaRPr lang="zh-CN" altLang="en-US">
              <a:solidFill>
                <a:schemeClr val="accent1"/>
              </a:solidFill>
              <a:effectLst>
                <a:outerShdw blurRad="38100" dist="25400" dir="5400000" algn="ctr" rotWithShape="0">
                  <a:srgbClr val="6E747A">
                    <a:alpha val="43000"/>
                  </a:srgbClr>
                </a:outerShdw>
              </a:effectLst>
            </a:endParaRPr>
          </a:p>
        </p:txBody>
      </p:sp>
      <p:sp>
        <p:nvSpPr>
          <p:cNvPr id="10" name=" 219"/>
          <p:cNvSpPr/>
          <p:nvPr/>
        </p:nvSpPr>
        <p:spPr>
          <a:xfrm>
            <a:off x="1288415" y="2270760"/>
            <a:ext cx="76200" cy="64516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文本框 10"/>
          <p:cNvSpPr txBox="1"/>
          <p:nvPr/>
        </p:nvSpPr>
        <p:spPr>
          <a:xfrm>
            <a:off x="1287780" y="1995170"/>
            <a:ext cx="748665" cy="275590"/>
          </a:xfrm>
          <a:prstGeom prst="rect">
            <a:avLst/>
          </a:prstGeom>
          <a:noFill/>
        </p:spPr>
        <p:txBody>
          <a:bodyPr wrap="square" rtlCol="0">
            <a:spAutoFit/>
          </a:bodyPr>
          <a:p>
            <a:r>
              <a:rPr lang="zh-CN" altLang="en-US" sz="1200" b="1">
                <a:solidFill>
                  <a:schemeClr val="tx1"/>
                </a:solidFill>
                <a:effectLst>
                  <a:glow rad="63500">
                    <a:schemeClr val="accent1">
                      <a:satMod val="175000"/>
                      <a:alpha val="40000"/>
                    </a:schemeClr>
                  </a:glow>
                  <a:outerShdw blurRad="38100" dist="19050" dir="2700000" algn="tl" rotWithShape="0">
                    <a:schemeClr val="dk1">
                      <a:alpha val="40000"/>
                    </a:schemeClr>
                  </a:outerShdw>
                  <a:reflection blurRad="6350" stA="55000" endA="300" endPos="45500" dir="5400000" sy="-100000" algn="bl" rotWithShape="0"/>
                </a:effectLst>
              </a:rPr>
              <a:t>输出：</a:t>
            </a:r>
            <a:endParaRPr lang="zh-CN" altLang="en-US" sz="1200" b="1">
              <a:solidFill>
                <a:schemeClr val="tx1"/>
              </a:solidFill>
              <a:effectLst>
                <a:glow rad="63500">
                  <a:schemeClr val="accent1">
                    <a:satMod val="175000"/>
                    <a:alpha val="40000"/>
                  </a:schemeClr>
                </a:glow>
                <a:outerShdw blurRad="38100" dist="19050" dir="2700000" algn="tl" rotWithShape="0">
                  <a:schemeClr val="dk1">
                    <a:alpha val="40000"/>
                  </a:schemeClr>
                </a:outerShdw>
                <a:reflection blurRad="6350" stA="55000" endA="300" endPos="45500" dir="5400000" sy="-100000" algn="bl" rotWithShape="0"/>
              </a:effectLst>
            </a:endParaRPr>
          </a:p>
        </p:txBody>
      </p:sp>
      <p:sp>
        <p:nvSpPr>
          <p:cNvPr id="12" name="文本框 11"/>
          <p:cNvSpPr txBox="1"/>
          <p:nvPr/>
        </p:nvSpPr>
        <p:spPr>
          <a:xfrm>
            <a:off x="1288415" y="1026795"/>
            <a:ext cx="748665" cy="275590"/>
          </a:xfrm>
          <a:prstGeom prst="rect">
            <a:avLst/>
          </a:prstGeom>
          <a:noFill/>
        </p:spPr>
        <p:txBody>
          <a:bodyPr wrap="square" rtlCol="0">
            <a:spAutoFit/>
          </a:bodyPr>
          <a:p>
            <a:r>
              <a:rPr lang="zh-CN" altLang="en-US" sz="1200" b="1">
                <a:solidFill>
                  <a:schemeClr val="tx1"/>
                </a:solidFill>
                <a:effectLst>
                  <a:glow rad="63500">
                    <a:schemeClr val="accent1">
                      <a:satMod val="175000"/>
                      <a:alpha val="40000"/>
                    </a:schemeClr>
                  </a:glow>
                  <a:outerShdw blurRad="38100" dist="19050" dir="2700000" algn="tl" rotWithShape="0">
                    <a:schemeClr val="dk1">
                      <a:alpha val="40000"/>
                    </a:schemeClr>
                  </a:outerShdw>
                  <a:reflection blurRad="6350" stA="55000" endA="300" endPos="45500" dir="5400000" sy="-100000" algn="bl" rotWithShape="0"/>
                </a:effectLst>
              </a:rPr>
              <a:t>输入：</a:t>
            </a:r>
            <a:endParaRPr lang="zh-CN" altLang="en-US" sz="1200" b="1">
              <a:solidFill>
                <a:schemeClr val="tx1"/>
              </a:solidFill>
              <a:effectLst>
                <a:glow rad="63500">
                  <a:schemeClr val="accent1">
                    <a:satMod val="175000"/>
                    <a:alpha val="40000"/>
                  </a:schemeClr>
                </a:glow>
                <a:outerShdw blurRad="38100" dist="19050" dir="2700000" algn="tl" rotWithShape="0">
                  <a:schemeClr val="dk1">
                    <a:alpha val="40000"/>
                  </a:schemeClr>
                </a:outerShdw>
                <a:reflection blurRad="6350" stA="55000" endA="300" endPos="45500" dir="5400000" sy="-100000" algn="bl" rotWithShape="0"/>
              </a:effectLst>
            </a:endParaRPr>
          </a:p>
        </p:txBody>
      </p:sp>
      <p:sp>
        <p:nvSpPr>
          <p:cNvPr id="13" name="文本框 12"/>
          <p:cNvSpPr txBox="1"/>
          <p:nvPr/>
        </p:nvSpPr>
        <p:spPr>
          <a:xfrm>
            <a:off x="1288415" y="3542665"/>
            <a:ext cx="9631045" cy="1630045"/>
          </a:xfrm>
          <a:prstGeom prst="rect">
            <a:avLst/>
          </a:prstGeom>
          <a:noFill/>
        </p:spPr>
        <p:txBody>
          <a:bodyPr wrap="square" rtlCol="0">
            <a:spAutoFit/>
            <a:scene3d>
              <a:camera prst="orthographicFront"/>
              <a:lightRig rig="threePt" dir="t"/>
            </a:scene3d>
          </a:bodyPr>
          <a:p>
            <a:r>
              <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a:t>
            </a:r>
            <a:r>
              <a:rPr lang="en-US" altLang="zh-CN"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24</a:t>
            </a:r>
            <a:r>
              <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小时后）好吧这其实就是道水题</a:t>
            </a:r>
            <a:r>
              <a:rPr lang="zh-CN" altLang="en-US" sz="2000" b="1" strike="sngStrike">
                <a:solidFill>
                  <a:schemeClr val="tx1"/>
                </a:solidFill>
                <a:effectLst>
                  <a:outerShdw blurRad="50800" dist="38100" dir="18900000" algn="bl" rotWithShape="0">
                    <a:prstClr val="black">
                      <a:alpha val="40000"/>
                    </a:prstClr>
                  </a:outerShdw>
                  <a:reflection blurRad="6350" stA="55000" endA="300" endPos="45500" dir="5400000" sy="-100000" algn="bl" rotWithShape="0"/>
                </a:effectLst>
                <a:uFillTx/>
              </a:rPr>
              <a:t>（</a:t>
            </a:r>
            <a:r>
              <a:rPr lang="en-US" altLang="zh-CN" sz="2000" b="1" strike="sngStrike">
                <a:solidFill>
                  <a:schemeClr val="tx1"/>
                </a:solidFill>
                <a:effectLst>
                  <a:outerShdw blurRad="50800" dist="38100" dir="18900000" algn="bl" rotWithShape="0">
                    <a:prstClr val="black">
                      <a:alpha val="40000"/>
                    </a:prstClr>
                  </a:outerShdw>
                  <a:reflection blurRad="6350" stA="55000" endA="300" endPos="45500" dir="5400000" sy="-100000" algn="bl" rotWithShape="0"/>
                </a:effectLst>
                <a:uFillTx/>
              </a:rPr>
              <a:t>T1</a:t>
            </a:r>
            <a:r>
              <a:rPr lang="zh-CN" altLang="en-US" sz="2000" b="1" strike="sngStrike">
                <a:solidFill>
                  <a:schemeClr val="tx1"/>
                </a:solidFill>
                <a:effectLst>
                  <a:outerShdw blurRad="50800" dist="38100" dir="18900000" algn="bl" rotWithShape="0">
                    <a:prstClr val="black">
                      <a:alpha val="40000"/>
                    </a:prstClr>
                  </a:outerShdw>
                  <a:reflection blurRad="6350" stA="55000" endA="300" endPos="45500" dir="5400000" sy="-100000" algn="bl" rotWithShape="0"/>
                </a:effectLst>
                <a:uFillTx/>
              </a:rPr>
              <a:t>能难就怪了）</a:t>
            </a:r>
            <a:endParaRPr lang="zh-CN" altLang="en-US" sz="2000" b="1" strike="sngStrike">
              <a:solidFill>
                <a:schemeClr val="tx1"/>
              </a:solidFill>
              <a:effectLst>
                <a:outerShdw blurRad="50800" dist="38100" dir="18900000" algn="bl" rotWithShape="0">
                  <a:prstClr val="black">
                    <a:alpha val="40000"/>
                  </a:prstClr>
                </a:outerShdw>
                <a:reflection blurRad="6350" stA="55000" endA="300" endPos="45500" dir="5400000" sy="-100000" algn="bl" rotWithShape="0"/>
              </a:effectLst>
              <a:uFillTx/>
            </a:endParaRPr>
          </a:p>
        </p:txBody>
      </p:sp>
      <p:sp>
        <p:nvSpPr>
          <p:cNvPr id="15" name="文本框 14"/>
          <p:cNvSpPr txBox="1"/>
          <p:nvPr/>
        </p:nvSpPr>
        <p:spPr>
          <a:xfrm>
            <a:off x="1287780" y="3229610"/>
            <a:ext cx="9510395" cy="398780"/>
          </a:xfrm>
          <a:prstGeom prst="rect">
            <a:avLst/>
          </a:prstGeom>
          <a:noFill/>
        </p:spPr>
        <p:txBody>
          <a:bodyPr wrap="square" rtlCol="0">
            <a:spAutoFit/>
            <a:scene3d>
              <a:camera prst="orthographicFront"/>
              <a:lightRig rig="threePt" dir="t"/>
            </a:scene3d>
          </a:bodyPr>
          <a:p>
            <a:r>
              <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首先我们得抓住这道题疯狂分析</a:t>
            </a:r>
            <a:endPar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16" name="文本框 15"/>
          <p:cNvSpPr txBox="1"/>
          <p:nvPr/>
        </p:nvSpPr>
        <p:spPr>
          <a:xfrm>
            <a:off x="1383030" y="5226685"/>
            <a:ext cx="9511030" cy="398780"/>
          </a:xfrm>
          <a:prstGeom prst="rect">
            <a:avLst/>
          </a:prstGeom>
          <a:noFill/>
        </p:spPr>
        <p:txBody>
          <a:bodyPr wrap="square" rtlCol="0">
            <a:spAutoFit/>
            <a:scene3d>
              <a:camera prst="orthographicFront"/>
              <a:lightRig rig="threePt" dir="t"/>
            </a:scene3d>
          </a:bodyPr>
          <a:p>
            <a:r>
              <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这不就是个排序</a:t>
            </a:r>
            <a:r>
              <a:rPr lang="en-US" altLang="zh-CN"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a:t>
            </a:r>
            <a:r>
              <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去重吗？</a:t>
            </a:r>
            <a:endParaRPr lang="zh-CN" altLang="en-US" sz="2000" b="1">
              <a:solidFill>
                <a:schemeClr val="tx1"/>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17" name="文本框 16"/>
          <p:cNvSpPr txBox="1"/>
          <p:nvPr/>
        </p:nvSpPr>
        <p:spPr>
          <a:xfrm>
            <a:off x="1363980" y="5722620"/>
            <a:ext cx="9521825" cy="398780"/>
          </a:xfrm>
          <a:prstGeom prst="rect">
            <a:avLst/>
          </a:prstGeom>
          <a:noFill/>
        </p:spPr>
        <p:txBody>
          <a:bodyPr wrap="square" rtlCol="0">
            <a:spAutoFit/>
            <a:scene3d>
              <a:camera prst="orthographicFront"/>
              <a:lightRig rig="threePt" dir="t"/>
            </a:scene3d>
          </a:bodyPr>
          <a:p>
            <a:r>
              <a:rPr lang="zh-CN" altLang="en-US" sz="20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废话不多说，直接上代码：</a:t>
            </a:r>
            <a:endParaRPr lang="zh-CN" altLang="en-US" sz="20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18" name=" 220"/>
          <p:cNvSpPr/>
          <p:nvPr/>
        </p:nvSpPr>
        <p:spPr>
          <a:xfrm>
            <a:off x="7620" y="6335395"/>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3</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14" name="图片 13" descr="7ea6fdda73f26b7ef39ea085a510461a"/>
          <p:cNvPicPr>
            <a:picLocks noChangeAspect="1"/>
          </p:cNvPicPr>
          <p:nvPr/>
        </p:nvPicPr>
        <p:blipFill>
          <a:blip r:embed="rId1"/>
          <a:stretch>
            <a:fillRect/>
          </a:stretch>
        </p:blipFill>
        <p:spPr>
          <a:xfrm>
            <a:off x="1288415" y="1005840"/>
            <a:ext cx="3891280" cy="2223770"/>
          </a:xfrm>
          <a:prstGeom prst="rect">
            <a:avLst/>
          </a:prstGeom>
        </p:spPr>
      </p:pic>
      <p:sp>
        <p:nvSpPr>
          <p:cNvPr id="19" name="文本框 18"/>
          <p:cNvSpPr txBox="1"/>
          <p:nvPr/>
        </p:nvSpPr>
        <p:spPr>
          <a:xfrm>
            <a:off x="5412105" y="1021715"/>
            <a:ext cx="3854450" cy="922020"/>
          </a:xfrm>
          <a:prstGeom prst="rect">
            <a:avLst/>
          </a:prstGeom>
          <a:noFill/>
          <a:extLst>
            <a:ext uri="{909E8E84-426E-40DD-AFC4-6F175D3DCCD1}">
              <a14:hiddenFill xmlns:a14="http://schemas.microsoft.com/office/drawing/2010/main">
                <a:solidFill>
                  <a:schemeClr val="bg2">
                    <a:lumMod val="75000"/>
                  </a:schemeClr>
                </a:solidFill>
              </a14:hiddenFill>
            </a:ext>
          </a:extLst>
        </p:spPr>
        <p:txBody>
          <a:bodyPr wrap="square" rtlCol="0">
            <a:spAutoFit/>
            <a:scene3d>
              <a:camera prst="orthographicFront"/>
              <a:lightRig rig="threePt" dir="t"/>
            </a:scene3d>
          </a:bodyPr>
          <a:p>
            <a:r>
              <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rPr>
              <a:t>样例？</a:t>
            </a:r>
            <a:endPar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rPr>
              <a:t>我芦苇</a:t>
            </a:r>
            <a:endPar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rPr>
              <a:t>没有写样例</a:t>
            </a:r>
            <a:endParaRPr lang="zh-CN" altLang="en-US" b="1">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endParaRPr>
          </a:p>
        </p:txBody>
      </p:sp>
      <p:pic>
        <p:nvPicPr>
          <p:cNvPr id="20" name="图片 19" descr="1d9fb15b7d946c9ee63569bd6738ea94"/>
          <p:cNvPicPr>
            <a:picLocks noChangeAspect="1"/>
          </p:cNvPicPr>
          <p:nvPr/>
        </p:nvPicPr>
        <p:blipFill>
          <a:blip r:embed="rId2"/>
          <a:stretch>
            <a:fillRect/>
          </a:stretch>
        </p:blipFill>
        <p:spPr>
          <a:xfrm>
            <a:off x="5506085" y="1943735"/>
            <a:ext cx="1264920" cy="948690"/>
          </a:xfrm>
          <a:prstGeom prst="rect">
            <a:avLst/>
          </a:prstGeom>
        </p:spPr>
      </p:pic>
      <p:sp>
        <p:nvSpPr>
          <p:cNvPr id="21" name="文本框 20"/>
          <p:cNvSpPr txBox="1"/>
          <p:nvPr/>
        </p:nvSpPr>
        <p:spPr>
          <a:xfrm>
            <a:off x="5681345" y="2922905"/>
            <a:ext cx="915035" cy="306705"/>
          </a:xfrm>
          <a:prstGeom prst="rect">
            <a:avLst/>
          </a:prstGeom>
          <a:noFill/>
        </p:spPr>
        <p:txBody>
          <a:bodyPr wrap="square" rtlCol="0">
            <a:spAutoFit/>
          </a:bodyPr>
          <a:p>
            <a:r>
              <a:rPr lang="zh-CN" altLang="en-US" sz="1400" b="1" strike="sngStrike">
                <a:solidFill>
                  <a:srgbClr val="00B050"/>
                </a:solidFill>
                <a:effectLst>
                  <a:outerShdw blurRad="38100" dist="19050" dir="2700000" algn="tl" rotWithShape="0">
                    <a:schemeClr val="dk1">
                      <a:alpha val="40000"/>
                    </a:schemeClr>
                  </a:outerShdw>
                </a:effectLst>
                <a:uFillTx/>
              </a:rPr>
              <a:t>上香（雾）</a:t>
            </a:r>
            <a:endParaRPr lang="zh-CN" altLang="en-US" sz="1400" b="1" strike="sngStrike">
              <a:solidFill>
                <a:srgbClr val="00B050"/>
              </a:solidFill>
              <a:effectLst>
                <a:outerShdw blurRad="38100" dist="19050" dir="2700000" algn="tl" rotWithShape="0">
                  <a:schemeClr val="dk1">
                    <a:alpha val="40000"/>
                  </a:schemeClr>
                </a:outerShdw>
              </a:effectLst>
              <a:uFillTx/>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4</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4" name="文本框 3"/>
          <p:cNvSpPr txBox="1"/>
          <p:nvPr/>
        </p:nvSpPr>
        <p:spPr>
          <a:xfrm>
            <a:off x="734060" y="625475"/>
            <a:ext cx="10721975" cy="368300"/>
          </a:xfrm>
          <a:prstGeom prst="rect">
            <a:avLst/>
          </a:prstGeom>
          <a:noFill/>
        </p:spPr>
        <p:txBody>
          <a:bodyPr wrap="square" rtlCol="0">
            <a:spAutoFit/>
            <a:scene3d>
              <a:camera prst="orthographicFront"/>
              <a:lightRig rig="threePt" dir="t"/>
            </a:scene3d>
          </a:bodyPr>
          <a:p>
            <a:endParaRPr lang="zh-CN" altLang="en-US" b="1">
              <a:solidFill>
                <a:schemeClr val="accent1"/>
              </a:solidFill>
              <a:effectLst>
                <a:outerShdw blurRad="38100" dist="19050" dir="2700000" algn="tl" rotWithShape="0">
                  <a:schemeClr val="dk1">
                    <a:alpha val="40000"/>
                  </a:schemeClr>
                </a:outerShdw>
              </a:effectLst>
            </a:endParaRPr>
          </a:p>
        </p:txBody>
      </p:sp>
      <p:sp>
        <p:nvSpPr>
          <p:cNvPr id="5" name="文本框 4"/>
          <p:cNvSpPr txBox="1"/>
          <p:nvPr/>
        </p:nvSpPr>
        <p:spPr>
          <a:xfrm>
            <a:off x="579755" y="472440"/>
            <a:ext cx="10964545" cy="5908040"/>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19050" dir="2700000" algn="tl" rotWithShape="0">
                    <a:schemeClr val="dk1">
                      <a:alpha val="40000"/>
                    </a:schemeClr>
                  </a:outerShdw>
                </a:effectLst>
              </a:rPr>
              <a:t>#include &lt;bits/stdc++.h&gt;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rg register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llint long long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rpt(i,m,n) for(rg int i=m;i&lt;=n;i++)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using namespace std;</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const int N=1008611;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n,num[N],ans,ansn[N];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main()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scanf("%d",&amp;n);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scanf("%d",&amp;num[i]);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stable_sort(num+1,num+n+1);		//排序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if(num[i]!=num[i-1]||i==1)	</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//去重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ansn[++ans] = num[i];	//把不重复的存入，因为排好序后重复的都在一堆</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printf("%d\n",ans);</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所以可以直接取出重复的第一个来输出</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i=1;i&lt;=ans;i++)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printf("%d ",ansn[i]);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return 0;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p:txBody>
      </p:sp>
      <p:sp>
        <p:nvSpPr>
          <p:cNvPr id="3" name="文本框 2"/>
          <p:cNvSpPr txBox="1"/>
          <p:nvPr/>
        </p:nvSpPr>
        <p:spPr>
          <a:xfrm>
            <a:off x="6113145" y="514350"/>
            <a:ext cx="5469890" cy="398780"/>
          </a:xfrm>
          <a:prstGeom prst="rect">
            <a:avLst/>
          </a:prstGeom>
          <a:noFill/>
        </p:spPr>
        <p:txBody>
          <a:bodyPr wrap="square" rtlCol="0">
            <a:spAutoFit/>
            <a:scene3d>
              <a:camera prst="orthographicFront"/>
              <a:lightRig rig="threePt" dir="t"/>
            </a:scene3d>
          </a:bodyPr>
          <a:p>
            <a:r>
              <a:rPr lang="en-US" altLang="zh-CN" sz="2000">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PS:</a:t>
            </a:r>
            <a:r>
              <a:rPr lang="zh-CN" altLang="en-US" sz="2000">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因为这道题比较水，我就不多讲了</a:t>
            </a:r>
            <a:endParaRPr lang="zh-CN" altLang="en-US" sz="2000">
              <a:solidFill>
                <a:schemeClr val="tx1"/>
              </a:solidFill>
              <a:effectLst>
                <a:outerShdw blurRad="50800" dist="38100" dir="18900000" algn="bl" rotWithShape="0">
                  <a:prstClr val="black">
                    <a:alpha val="40000"/>
                  </a:prstClr>
                </a:outerShdw>
                <a:reflection blurRad="6350" stA="55000" endA="300" endPos="45500" dir="5400000" sy="-100000" algn="bl" rotWithShape="0"/>
              </a:effectLst>
            </a:endParaRPr>
          </a:p>
        </p:txBody>
      </p:sp>
      <p:pic>
        <p:nvPicPr>
          <p:cNvPr id="2" name="图片 1" descr="586c8b8ccb5a5f33abc88430d8372baa"/>
          <p:cNvPicPr>
            <a:picLocks noChangeAspect="1"/>
          </p:cNvPicPr>
          <p:nvPr/>
        </p:nvPicPr>
        <p:blipFill>
          <a:blip r:embed="rId1"/>
          <a:stretch>
            <a:fillRect/>
          </a:stretch>
        </p:blipFill>
        <p:spPr>
          <a:xfrm>
            <a:off x="9029700" y="913130"/>
            <a:ext cx="2514600" cy="251460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5</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2" name="标题 1"/>
          <p:cNvSpPr>
            <a:spLocks noGrp="1"/>
          </p:cNvSpPr>
          <p:nvPr>
            <p:ph type="title"/>
          </p:nvPr>
        </p:nvSpPr>
        <p:spPr>
          <a:xfrm>
            <a:off x="647700" y="226695"/>
            <a:ext cx="10515600" cy="1325563"/>
          </a:xfrm>
        </p:spPr>
        <p:txBody>
          <a:bodyPr/>
          <a:p>
            <a:r>
              <a:rPr lang="en-US" altLang="zh-CN" sz="3200">
                <a:solidFill>
                  <a:schemeClr val="accent4"/>
                </a:solidFill>
              </a:rPr>
              <a:t>			     </a:t>
            </a:r>
            <a:r>
              <a:rPr lang="en-US" altLang="zh-CN" sz="3200">
                <a:solidFill>
                  <a:schemeClr val="accent4"/>
                </a:solidFill>
                <a:effectLst>
                  <a:outerShdw blurRad="50800" dist="38100" algn="l" rotWithShape="0">
                    <a:prstClr val="black">
                      <a:alpha val="40000"/>
                    </a:prstClr>
                  </a:outerShdw>
                  <a:reflection blurRad="6350" stA="60000" endA="900" endPos="58000" dir="5400000" sy="-100000" algn="bl" rotWithShape="0"/>
                </a:effectLst>
              </a:rPr>
              <a:t> </a:t>
            </a:r>
            <a:r>
              <a:rPr lang="en-US" altLang="zh-CN" sz="3200">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rPr>
              <a:t>T2</a:t>
            </a:r>
            <a:r>
              <a:rPr lang="en-US" altLang="zh-CN" sz="3200">
                <a:solidFill>
                  <a:schemeClr val="accent4"/>
                </a:solidFill>
                <a:effectLst>
                  <a:outerShdw blurRad="60007" dist="200025" dir="15000000" sy="30000" kx="-1800000" algn="bl" rotWithShape="0">
                    <a:prstClr val="black">
                      <a:alpha val="32000"/>
                    </a:prstClr>
                  </a:outerShdw>
                </a:effectLst>
              </a:rPr>
              <a:t> </a:t>
            </a:r>
            <a:r>
              <a:rPr lang="en-US" altLang="zh-CN" sz="3200">
                <a:solidFill>
                  <a:schemeClr val="accent4">
                    <a:lumMod val="60000"/>
                    <a:lumOff val="40000"/>
                  </a:schemeClr>
                </a:solidFill>
                <a:effectLst>
                  <a:outerShdw blurRad="38100" dist="19050" dir="2700000" algn="tl" rotWithShape="0">
                    <a:schemeClr val="dk1">
                      <a:alpha val="40000"/>
                    </a:schemeClr>
                  </a:outerShdw>
                </a:effectLst>
              </a:rPr>
              <a:t>-</a:t>
            </a:r>
            <a:r>
              <a:rPr lang="en-US" altLang="zh-CN" sz="3200">
                <a:solidFill>
                  <a:schemeClr val="accent4"/>
                </a:solidFill>
              </a:rPr>
              <a:t> </a:t>
            </a:r>
            <a:r>
              <a:rPr lang="en-US" altLang="zh-CN" sz="3200">
                <a:solidFill>
                  <a:schemeClr val="accent1">
                    <a:lumMod val="75000"/>
                  </a:schemeClr>
                </a:solidFill>
                <a:effectLst>
                  <a:glow rad="228600">
                    <a:schemeClr val="accent2">
                      <a:satMod val="175000"/>
                      <a:alpha val="40000"/>
                    </a:schemeClr>
                  </a:glow>
                  <a:outerShdw blurRad="38100" dist="19050" dir="2700000" algn="tl" rotWithShape="0">
                    <a:schemeClr val="dk1">
                      <a:alpha val="40000"/>
                    </a:schemeClr>
                  </a:outerShdw>
                </a:effectLst>
              </a:rPr>
              <a:t>开心的金明</a:t>
            </a:r>
            <a:r>
              <a:rPr lang="zh-CN" altLang="en-US" sz="1000" strike="sngStrike">
                <a:solidFill>
                  <a:schemeClr val="accent4"/>
                </a:solidFill>
                <a:uFillTx/>
              </a:rPr>
              <a:t>（</a:t>
            </a:r>
            <a:r>
              <a:rPr lang="en-US" altLang="zh-CN" sz="1000" strike="sngStrike">
                <a:solidFill>
                  <a:schemeClr val="accent4"/>
                </a:solidFill>
                <a:uFillTx/>
              </a:rPr>
              <a:t>pps:</a:t>
            </a:r>
            <a:r>
              <a:rPr lang="zh-CN" altLang="en-US" sz="1000" strike="sngStrike">
                <a:solidFill>
                  <a:schemeClr val="accent4"/>
                </a:solidFill>
                <a:uFillTx/>
              </a:rPr>
              <a:t>金明开不开心跟我有什么关系）</a:t>
            </a:r>
            <a:endParaRPr lang="zh-CN" altLang="en-US" sz="1000" strike="sngStrike">
              <a:solidFill>
                <a:schemeClr val="accent4"/>
              </a:solidFill>
              <a:uFillTx/>
            </a:endParaRPr>
          </a:p>
        </p:txBody>
      </p:sp>
      <p:sp>
        <p:nvSpPr>
          <p:cNvPr id="4" name="文本框 3"/>
          <p:cNvSpPr txBox="1"/>
          <p:nvPr/>
        </p:nvSpPr>
        <p:spPr>
          <a:xfrm>
            <a:off x="31750" y="12700"/>
            <a:ext cx="1805940" cy="213995"/>
          </a:xfrm>
          <a:prstGeom prst="rect">
            <a:avLst/>
          </a:prstGeom>
          <a:noFill/>
        </p:spPr>
        <p:txBody>
          <a:bodyPr wrap="square" rtlCol="0">
            <a:spAutoFit/>
          </a:bodyPr>
          <a:p>
            <a:r>
              <a:rPr lang="zh-CN" altLang="en-US" sz="800" strike="sngStrike">
                <a:solidFill>
                  <a:schemeClr val="accent5">
                    <a:lumMod val="60000"/>
                    <a:lumOff val="40000"/>
                  </a:schemeClr>
                </a:solidFill>
              </a:rPr>
              <a:t>棕油滞销，帮帮我们，</a:t>
            </a:r>
            <a:r>
              <a:rPr lang="zh-CN" altLang="en-US" sz="800" strike="sngStrike">
                <a:hlinkClick r:id="rId1" action="ppaction://hlinkfile"/>
              </a:rPr>
              <a:t>点击查看</a:t>
            </a:r>
            <a:endParaRPr lang="zh-CN" altLang="en-US" sz="800" strike="sngStrike"/>
          </a:p>
        </p:txBody>
      </p:sp>
      <p:sp>
        <p:nvSpPr>
          <p:cNvPr id="5" name="文本框 4"/>
          <p:cNvSpPr txBox="1"/>
          <p:nvPr/>
        </p:nvSpPr>
        <p:spPr>
          <a:xfrm>
            <a:off x="1090930" y="1397635"/>
            <a:ext cx="109982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rPr>
              <a:t>题目描述：</a:t>
            </a:r>
            <a:endPar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endParaRPr>
          </a:p>
        </p:txBody>
      </p:sp>
      <p:sp>
        <p:nvSpPr>
          <p:cNvPr id="6" name="文本框 5"/>
          <p:cNvSpPr txBox="1"/>
          <p:nvPr/>
        </p:nvSpPr>
        <p:spPr>
          <a:xfrm>
            <a:off x="1158875" y="1832610"/>
            <a:ext cx="10687685" cy="1599565"/>
          </a:xfrm>
          <a:prstGeom prst="rect">
            <a:avLst/>
          </a:prstGeom>
          <a:noFill/>
        </p:spPr>
        <p:txBody>
          <a:bodyPr wrap="square" rtlCol="0">
            <a:spAutoFit/>
          </a:bodyPr>
          <a:p>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金明今天很开心，家里购置的新房就要领钥匙了，新房里有一间他自己专用的很宽敞的房间。更让他高兴的是，妈妈昨天对他说：“你的房间需要购买哪些物品，怎么布置，你说了算，只要不超过N元钱就行”。今天一早金明就开始做预算，但是他想买的东西太多了，肯定会超过妈妈限定的N元。于是，他把每件物品规定了一个</a:t>
            </a:r>
            <a:r>
              <a:rPr lang="zh-CN" altLang="en-US" sz="1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重要度，分为5等</a:t>
            </a:r>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：用整数1~5表示，第5等最重要。他还从因特网上查到了每件物品的价格（都是整数元）。他希望在不超过N元（可以等于N元）的前提下，使每件</a:t>
            </a:r>
            <a:r>
              <a:rPr lang="zh-CN" altLang="en-US" sz="1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物品的价格与重要度的乘积</a:t>
            </a:r>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的总和最大。</a:t>
            </a:r>
            <a:endPar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设第j件物品的价格为v[j]，重要度为w[j]，共选中了k件物品，编号依次为j1，j2，……，jk，则所求的总和为：</a:t>
            </a:r>
            <a:endPar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v[j1]*w[j1]+v[j2]*w[j2]+ …+v[jk]*w[jk]。（其中*为乘号）</a:t>
            </a:r>
            <a:endPar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请你帮助金明设计一个满足要求的购物单。</a:t>
            </a:r>
            <a:endPar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8" name="文本框 7"/>
          <p:cNvSpPr txBox="1"/>
          <p:nvPr/>
        </p:nvSpPr>
        <p:spPr>
          <a:xfrm>
            <a:off x="1090295" y="3582035"/>
            <a:ext cx="1014095" cy="337185"/>
          </a:xfrm>
          <a:prstGeom prst="rect">
            <a:avLst/>
          </a:prstGeom>
          <a:noFill/>
        </p:spPr>
        <p:txBody>
          <a:bodyPr wrap="square" rtlCol="0">
            <a:spAutoFit/>
            <a:scene3d>
              <a:camera prst="orthographicFront"/>
              <a:lightRig rig="threePt" dir="t"/>
            </a:scene3d>
          </a:bodyPr>
          <a:p>
            <a:r>
              <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rPr>
              <a:t>输入描述：</a:t>
            </a:r>
            <a:endPar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11" name="文本框 10"/>
          <p:cNvSpPr txBox="1"/>
          <p:nvPr/>
        </p:nvSpPr>
        <p:spPr>
          <a:xfrm>
            <a:off x="1158240" y="4039870"/>
            <a:ext cx="10443210" cy="737235"/>
          </a:xfrm>
          <a:prstGeom prst="rect">
            <a:avLst/>
          </a:prstGeom>
          <a:noFill/>
        </p:spPr>
        <p:txBody>
          <a:bodyPr wrap="square" rtlCol="0">
            <a:spAutoFit/>
          </a:bodyPr>
          <a:p>
            <a:r>
              <a:rPr lang="zh-CN" altLang="en-US" sz="1400">
                <a:solidFill>
                  <a:schemeClr val="accent1"/>
                </a:solidFill>
                <a:effectLst>
                  <a:outerShdw blurRad="38100" dist="25400" dir="5400000" algn="ctr" rotWithShape="0">
                    <a:srgbClr val="6E747A">
                      <a:alpha val="43000"/>
                    </a:srgbClr>
                  </a:outerShdw>
                </a:effectLst>
              </a:rPr>
              <a:t>输入第1行，为两个正整数，用一个空格隔开：N m（其中N表示总钱数，m为希望购买物品的个数。）</a:t>
            </a:r>
            <a:endParaRPr lang="zh-CN" altLang="en-US" sz="1400">
              <a:solidFill>
                <a:schemeClr val="accent1"/>
              </a:solidFill>
              <a:effectLst>
                <a:outerShdw blurRad="38100" dist="25400" dir="5400000" algn="ctr" rotWithShape="0">
                  <a:srgbClr val="6E747A">
                    <a:alpha val="43000"/>
                  </a:srgbClr>
                </a:outerShdw>
              </a:effectLst>
            </a:endParaRPr>
          </a:p>
          <a:p>
            <a:r>
              <a:rPr lang="zh-CN" altLang="en-US" sz="1400">
                <a:solidFill>
                  <a:schemeClr val="accent1"/>
                </a:solidFill>
                <a:effectLst>
                  <a:outerShdw blurRad="38100" dist="25400" dir="5400000" algn="ctr" rotWithShape="0">
                    <a:srgbClr val="6E747A">
                      <a:alpha val="43000"/>
                    </a:srgbClr>
                  </a:outerShdw>
                </a:effectLst>
              </a:rPr>
              <a:t>从第2行到第m+1行，第j行给出了编号为j-1的物品的基本数据，每行有2个非负整数v p（其中v表示该物品的价格，p表示该物品的重要度）</a:t>
            </a:r>
            <a:endParaRPr lang="zh-CN" altLang="en-US" sz="1400">
              <a:solidFill>
                <a:schemeClr val="accent1"/>
              </a:solidFill>
              <a:effectLst>
                <a:outerShdw blurRad="38100" dist="25400" dir="5400000" algn="ctr" rotWithShape="0">
                  <a:srgbClr val="6E747A">
                    <a:alpha val="43000"/>
                  </a:srgbClr>
                </a:outerShdw>
              </a:effectLst>
            </a:endParaRPr>
          </a:p>
        </p:txBody>
      </p:sp>
      <p:sp>
        <p:nvSpPr>
          <p:cNvPr id="219" name=" 219"/>
          <p:cNvSpPr/>
          <p:nvPr/>
        </p:nvSpPr>
        <p:spPr>
          <a:xfrm>
            <a:off x="1026795" y="3890645"/>
            <a:ext cx="75565" cy="88265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1158240" y="4773295"/>
            <a:ext cx="1013460" cy="337185"/>
          </a:xfrm>
          <a:prstGeom prst="rect">
            <a:avLst/>
          </a:prstGeom>
          <a:noFill/>
        </p:spPr>
        <p:txBody>
          <a:bodyPr wrap="square" rtlCol="0">
            <a:spAutoFit/>
          </a:bodyPr>
          <a:p>
            <a:r>
              <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rPr>
              <a:t>输出描述：</a:t>
            </a:r>
            <a:endPar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endParaRPr>
          </a:p>
        </p:txBody>
      </p:sp>
      <p:sp>
        <p:nvSpPr>
          <p:cNvPr id="13" name="文本框 12"/>
          <p:cNvSpPr txBox="1"/>
          <p:nvPr/>
        </p:nvSpPr>
        <p:spPr>
          <a:xfrm>
            <a:off x="1158240" y="5248275"/>
            <a:ext cx="6558915" cy="92202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输出2行，第1行为1个正整数M，表示不相同的随机数的个数。</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第2行为M个用空格隔开的正整数，为从小到大排好序的不相同的随机数。</a:t>
            </a:r>
            <a:endParaRPr lang="zh-CN" altLang="en-US">
              <a:solidFill>
                <a:schemeClr val="accent1"/>
              </a:solidFill>
              <a:effectLst>
                <a:outerShdw blurRad="38100" dist="25400" dir="5400000" algn="ctr" rotWithShape="0">
                  <a:srgbClr val="6E747A">
                    <a:alpha val="43000"/>
                  </a:srgbClr>
                </a:outerShdw>
              </a:effectLst>
            </a:endParaRPr>
          </a:p>
        </p:txBody>
      </p:sp>
      <p:sp>
        <p:nvSpPr>
          <p:cNvPr id="14" name=" 219"/>
          <p:cNvSpPr/>
          <p:nvPr/>
        </p:nvSpPr>
        <p:spPr>
          <a:xfrm>
            <a:off x="1014730" y="5110480"/>
            <a:ext cx="76200" cy="115443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文本框 8"/>
          <p:cNvSpPr txBox="1"/>
          <p:nvPr/>
        </p:nvSpPr>
        <p:spPr>
          <a:xfrm>
            <a:off x="698500" y="6582410"/>
            <a:ext cx="309880" cy="368300"/>
          </a:xfrm>
          <a:prstGeom prst="rect">
            <a:avLst/>
          </a:prstGeom>
          <a:noFill/>
        </p:spPr>
        <p:txBody>
          <a:bodyPr wrap="none" rtlCol="0">
            <a:spAutoFit/>
          </a:bodyPr>
          <a:p>
            <a:endParaRPr lang="zh-CN" altLang="en-US"/>
          </a:p>
        </p:txBody>
      </p:sp>
      <p:sp>
        <p:nvSpPr>
          <p:cNvPr id="10" name="文本框 9"/>
          <p:cNvSpPr txBox="1"/>
          <p:nvPr/>
        </p:nvSpPr>
        <p:spPr>
          <a:xfrm>
            <a:off x="1847215" y="1438910"/>
            <a:ext cx="309880" cy="368300"/>
          </a:xfrm>
          <a:prstGeom prst="rect">
            <a:avLst/>
          </a:prstGeom>
          <a:noFill/>
        </p:spPr>
        <p:txBody>
          <a:bodyPr wrap="none" rtlCol="0">
            <a:spAutoFit/>
          </a:bodyPr>
          <a:p>
            <a:endParaRPr lang="zh-CN" altLang="en-US"/>
          </a:p>
        </p:txBody>
      </p:sp>
      <p:pic>
        <p:nvPicPr>
          <p:cNvPr id="3" name="图片 2" descr="31192e84d117c8e7728a44367f3c73cd"/>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155555" y="4724400"/>
            <a:ext cx="1445895" cy="144589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trips(downLeft)">
                                      <p:cBhvr>
                                        <p:cTn id="33" dur="500"/>
                                        <p:tgtEl>
                                          <p:spTgt spid="12"/>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strips(downLef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 grpId="0"/>
      <p:bldP spid="5" grpId="0"/>
      <p:bldP spid="6" grpId="0"/>
      <p:bldP spid="8"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6</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5" name="文本框 4"/>
          <p:cNvSpPr txBox="1"/>
          <p:nvPr/>
        </p:nvSpPr>
        <p:spPr>
          <a:xfrm>
            <a:off x="588645" y="476250"/>
            <a:ext cx="109982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rPr>
              <a:t>题目分析：</a:t>
            </a:r>
            <a:endPar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endParaRPr>
          </a:p>
        </p:txBody>
      </p:sp>
      <p:sp>
        <p:nvSpPr>
          <p:cNvPr id="4" name="文本框 3"/>
          <p:cNvSpPr txBox="1"/>
          <p:nvPr/>
        </p:nvSpPr>
        <p:spPr>
          <a:xfrm>
            <a:off x="1194435" y="1085215"/>
            <a:ext cx="9802495" cy="255333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首先我们看题目描述：不超过</a:t>
            </a:r>
            <a:r>
              <a:rPr lang="en-US" altLang="zh-CN"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N</a:t>
            </a:r>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元、最大价值</a:t>
            </a:r>
            <a:endPar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a:p>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这就是个</a:t>
            </a:r>
            <a:r>
              <a:rPr lang="en-US" altLang="zh-CN"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01</a:t>
            </a:r>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背包嘛。。。</a:t>
            </a:r>
            <a:r>
              <a:rPr lang="zh-CN" altLang="en-US" sz="2000" strike="sngStrike">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以前还写过的</a:t>
            </a:r>
            <a:r>
              <a:rPr lang="en-US" altLang="zh-CN" sz="2000" strike="sngStrike">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a:t>
            </a:r>
            <a:r>
              <a:rPr lang="zh-CN" altLang="en-US" sz="2000" strike="sngStrike">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a:t>
            </a:r>
            <a:r>
              <a:rPr lang="en-US" altLang="zh-CN" sz="2000" strike="sngStrike">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a:t>
            </a:r>
            <a:endParaRPr lang="en-US" altLang="zh-CN"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endParaRPr>
          </a:p>
          <a:p>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然后看重要度和价格之间的关系，就可以得到：</a:t>
            </a:r>
            <a:endPar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endParaRPr>
          </a:p>
          <a:p>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这就是一个价格为</a:t>
            </a:r>
            <a:r>
              <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v[i]</a:t>
            </a:r>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，价值为</a:t>
            </a:r>
            <a:r>
              <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v[i]*w[i]</a:t>
            </a:r>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的</a:t>
            </a:r>
            <a:r>
              <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01</a:t>
            </a:r>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背包</a:t>
            </a:r>
            <a:endPar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endParaRPr>
          </a:p>
          <a:p>
            <a:endPar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endParaRPr>
          </a:p>
          <a:p>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然后，我们可以对这个</a:t>
            </a:r>
            <a:r>
              <a:rPr lang="en-US" altLang="zh-CN"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01</a:t>
            </a:r>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背包加一个优化：</a:t>
            </a:r>
            <a:endPar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endParaRPr>
          </a:p>
          <a:p>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枚举所用的钱时可以倒序，从</a:t>
            </a:r>
            <a:r>
              <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m</a:t>
            </a:r>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到</a:t>
            </a:r>
            <a:r>
              <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v[i]</a:t>
            </a:r>
            <a:r>
              <a:rPr lang="zh-CN" altLang="en-US"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，这样就能把二维数组优化为一维</a:t>
            </a:r>
            <a:endParaRPr lang="en-US" altLang="zh-CN" sz="2000">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endParaRPr>
          </a:p>
          <a:p>
            <a:r>
              <a:rPr lang="zh-CN" altLang="en-US" sz="2000">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具体原理我就不说了，大家都是写过这个代码的</a:t>
            </a:r>
            <a:endParaRPr lang="zh-CN" altLang="en-US" sz="2000">
              <a:solidFill>
                <a:schemeClr val="bg2">
                  <a:lumMod val="75000"/>
                </a:schemeClr>
              </a:solidFill>
              <a:effectLst>
                <a:outerShdw blurRad="50800" dist="38100" dir="18900000" algn="bl" rotWithShape="0">
                  <a:prstClr val="black">
                    <a:alpha val="40000"/>
                  </a:prstClr>
                </a:outerShdw>
                <a:reflection blurRad="6350" stA="55000" endA="300" endPos="45500" dir="5400000" sy="-100000" algn="bl" rotWithShape="0"/>
              </a:effectLst>
              <a:uFillTx/>
            </a:endParaRPr>
          </a:p>
        </p:txBody>
      </p:sp>
      <p:sp>
        <p:nvSpPr>
          <p:cNvPr id="17" name="文本框 16"/>
          <p:cNvSpPr txBox="1"/>
          <p:nvPr/>
        </p:nvSpPr>
        <p:spPr>
          <a:xfrm>
            <a:off x="588645" y="4150995"/>
            <a:ext cx="9521825" cy="398780"/>
          </a:xfrm>
          <a:prstGeom prst="rect">
            <a:avLst/>
          </a:prstGeom>
          <a:noFill/>
        </p:spPr>
        <p:txBody>
          <a:bodyPr wrap="square" rtlCol="0">
            <a:spAutoFit/>
            <a:scene3d>
              <a:camera prst="orthographicFront"/>
              <a:lightRig rig="threePt" dir="t"/>
            </a:scene3d>
          </a:bodyPr>
          <a:p>
            <a:r>
              <a:rPr lang="zh-CN" altLang="en-US" sz="20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废话不多说，继续上代码</a:t>
            </a:r>
            <a:r>
              <a:rPr lang="zh-CN" altLang="en-US" sz="2000" b="1" strike="sngStrike">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a:t>
            </a:r>
            <a:r>
              <a:rPr lang="en-US" sz="2000" b="1" strike="sngStrike">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PPT</a:t>
            </a:r>
            <a:r>
              <a:rPr lang="zh-CN" altLang="en-US" sz="2000" b="1" strike="sngStrike">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uFillTx/>
              </a:rPr>
              <a:t>的复制粘贴真好用）</a:t>
            </a:r>
            <a:r>
              <a:rPr lang="zh-CN" altLang="en-US" sz="20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a:t>
            </a:r>
            <a:endParaRPr lang="zh-CN" altLang="en-US" sz="20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2" name="文本框 1"/>
          <p:cNvSpPr txBox="1"/>
          <p:nvPr/>
        </p:nvSpPr>
        <p:spPr>
          <a:xfrm>
            <a:off x="1684655" y="4918075"/>
            <a:ext cx="8211185" cy="1014730"/>
          </a:xfrm>
          <a:prstGeom prst="rect">
            <a:avLst/>
          </a:prstGeom>
          <a:noFill/>
        </p:spPr>
        <p:txBody>
          <a:bodyPr wrap="square" rtlCol="0">
            <a:spAutoFit/>
            <a:scene3d>
              <a:camera prst="orthographicFront"/>
              <a:lightRig rig="threePt" dir="t"/>
            </a:scene3d>
          </a:bodyPr>
          <a:p>
            <a:r>
              <a:rPr lang="en-US" altLang="zh-CN" sz="2400">
                <a:solidFill>
                  <a:schemeClr val="accent5"/>
                </a:solidFill>
                <a:effectLst>
                  <a:outerShdw blurRad="50800" dist="38100" dir="18900000" algn="bl" rotWithShape="0">
                    <a:prstClr val="black">
                      <a:alpha val="40000"/>
                    </a:prstClr>
                  </a:outerShdw>
                  <a:reflection blurRad="6350" stA="55000" endA="300" endPos="45500" dir="5400000" sy="-100000" algn="bl" rotWithShape="0"/>
                </a:effectLst>
              </a:rPr>
              <a:t>	....................................................................................</a:t>
            </a:r>
            <a:endParaRPr lang="en-US" altLang="zh-CN" sz="2400">
              <a:solidFill>
                <a:schemeClr val="accent5"/>
              </a:solidFill>
              <a:effectLst>
                <a:outerShdw blurRad="50800" dist="38100" dir="18900000" algn="bl" rotWithShape="0">
                  <a:prstClr val="black">
                    <a:alpha val="40000"/>
                  </a:prstClr>
                </a:outerShdw>
                <a:reflection blurRad="6350" stA="55000" endA="300" endPos="45500" dir="5400000" sy="-100000" algn="bl" rotWithShape="0"/>
              </a:effectLst>
            </a:endParaRPr>
          </a:p>
          <a:p>
            <a:r>
              <a:rPr lang="en-US" altLang="zh-CN" sz="2400">
                <a:solidFill>
                  <a:schemeClr val="accent5"/>
                </a:solidFill>
                <a:effectLst>
                  <a:outerShdw blurRad="50800" dist="38100" dir="18900000" algn="bl" rotWithShape="0">
                    <a:prstClr val="black">
                      <a:alpha val="40000"/>
                    </a:prstClr>
                  </a:outerShdw>
                  <a:reflection blurRad="6350" stA="55000" endA="300" endPos="45500" dir="5400000" sy="-100000" algn="bl" rotWithShape="0"/>
                </a:effectLst>
              </a:rPr>
              <a:t>................................................................................................</a:t>
            </a:r>
            <a:endParaRPr lang="en-US" altLang="zh-CN" sz="2400">
              <a:solidFill>
                <a:schemeClr val="accent5"/>
              </a:solidFill>
              <a:effectLst>
                <a:outerShdw blurRad="50800" dist="38100" dir="18900000" algn="bl" rotWithShape="0">
                  <a:prstClr val="black">
                    <a:alpha val="40000"/>
                  </a:prstClr>
                </a:outerShdw>
                <a:reflection blurRad="6350" stA="55000" endA="300" endPos="45500" dir="5400000" sy="-100000" algn="bl" rotWithShape="0"/>
              </a:effectLst>
            </a:endParaRPr>
          </a:p>
          <a:p>
            <a:r>
              <a:rPr lang="en-US" altLang="zh-CN" sz="1200">
                <a:solidFill>
                  <a:schemeClr val="tx1"/>
                </a:solidFill>
                <a:effectLst>
                  <a:outerShdw blurRad="50800" dist="38100" dir="18900000" algn="bl" rotWithShape="0">
                    <a:prstClr val="black">
                      <a:alpha val="40000"/>
                    </a:prstClr>
                  </a:outerShdw>
                  <a:reflection blurRad="6350" stA="55000" endA="300" endPos="45500" dir="5400000" sy="-100000" algn="bl" rotWithShape="0"/>
                </a:effectLst>
              </a:rPr>
              <a:t>			</a:t>
            </a:r>
            <a:r>
              <a:rPr lang="zh-CN" altLang="en-US" sz="1200" strike="sngStrike">
                <a:solidFill>
                  <a:schemeClr val="bg2">
                    <a:lumMod val="85000"/>
                  </a:schemeClr>
                </a:solidFill>
                <a:effectLst>
                  <a:outerShdw blurRad="50800" dist="38100" dir="18900000" algn="bl" rotWithShape="0">
                    <a:prstClr val="black">
                      <a:alpha val="40000"/>
                    </a:prstClr>
                  </a:outerShdw>
                  <a:reflection blurRad="6350" stA="55000" endA="300" endPos="45500" dir="5400000" sy="-100000" algn="bl" rotWithShape="0"/>
                </a:effectLst>
                <a:uFillTx/>
              </a:rPr>
              <a:t>好吧只是想贴在下一页而已</a:t>
            </a:r>
            <a:endParaRPr lang="zh-CN" altLang="en-US" sz="1200" strike="sngStrike">
              <a:solidFill>
                <a:schemeClr val="bg2">
                  <a:lumMod val="85000"/>
                </a:schemeClr>
              </a:solidFill>
              <a:effectLst>
                <a:outerShdw blurRad="50800" dist="38100" dir="18900000" algn="bl" rotWithShape="0">
                  <a:prstClr val="black">
                    <a:alpha val="40000"/>
                  </a:prstClr>
                </a:outerShdw>
                <a:reflection blurRad="6350" stA="55000" endA="300" endPos="45500" dir="5400000" sy="-100000" algn="bl" rotWithShape="0"/>
              </a:effectLst>
              <a:uFillTx/>
            </a:endParaRPr>
          </a:p>
        </p:txBody>
      </p:sp>
      <p:sp>
        <p:nvSpPr>
          <p:cNvPr id="3" name="文本框 2"/>
          <p:cNvSpPr txBox="1"/>
          <p:nvPr/>
        </p:nvSpPr>
        <p:spPr>
          <a:xfrm>
            <a:off x="1688465" y="5046345"/>
            <a:ext cx="973455" cy="368300"/>
          </a:xfrm>
          <a:prstGeom prst="rect">
            <a:avLst/>
          </a:prstGeom>
          <a:noFill/>
        </p:spPr>
        <p:txBody>
          <a:bodyPr wrap="square" rtlCol="0">
            <a:spAutoFit/>
          </a:bodyPr>
          <a:p>
            <a:r>
              <a:rPr lang="en-US" altLang="zh-CN">
                <a:solidFill>
                  <a:schemeClr val="accent5"/>
                </a:solidFill>
                <a:effectLst>
                  <a:outerShdw blurRad="50800" dist="38100" dir="18900000" algn="bl" rotWithShape="0">
                    <a:prstClr val="black">
                      <a:alpha val="40000"/>
                    </a:prstClr>
                  </a:outerShdw>
                  <a:reflection blurRad="6350" stA="55000" endA="300" endPos="45500" dir="5400000" sy="-100000" algn="bl" rotWithShape="0"/>
                </a:effectLst>
                <a:sym typeface="+mn-ea"/>
              </a:rPr>
              <a:t>loading</a:t>
            </a:r>
            <a:endParaRPr lang="zh-CN" altLang="en-US"/>
          </a:p>
        </p:txBody>
      </p:sp>
      <p:pic>
        <p:nvPicPr>
          <p:cNvPr id="6" name="图片 5" descr="ca3c4e7da7234593e9f2e4b950ac8c09"/>
          <p:cNvPicPr>
            <a:picLocks noChangeAspect="1"/>
          </p:cNvPicPr>
          <p:nvPr/>
        </p:nvPicPr>
        <p:blipFill>
          <a:blip r:embed="rId1"/>
          <a:stretch>
            <a:fillRect/>
          </a:stretch>
        </p:blipFill>
        <p:spPr>
          <a:xfrm>
            <a:off x="8420100" y="61595"/>
            <a:ext cx="3757295" cy="235077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out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80">
                                          <p:stCondLst>
                                            <p:cond delay="0"/>
                                          </p:stCondLst>
                                        </p:cTn>
                                        <p:tgtEl>
                                          <p:spTgt spid="17"/>
                                        </p:tgtEl>
                                      </p:cBhvr>
                                    </p:animEffect>
                                    <p:anim calcmode="lin" valueType="num">
                                      <p:cBhvr>
                                        <p:cTn id="2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9" dur="26">
                                          <p:stCondLst>
                                            <p:cond delay="650"/>
                                          </p:stCondLst>
                                        </p:cTn>
                                        <p:tgtEl>
                                          <p:spTgt spid="17"/>
                                        </p:tgtEl>
                                      </p:cBhvr>
                                      <p:to x="100000" y="60000"/>
                                    </p:animScale>
                                    <p:animScale>
                                      <p:cBhvr>
                                        <p:cTn id="30" dur="166" decel="50000">
                                          <p:stCondLst>
                                            <p:cond delay="676"/>
                                          </p:stCondLst>
                                        </p:cTn>
                                        <p:tgtEl>
                                          <p:spTgt spid="17"/>
                                        </p:tgtEl>
                                      </p:cBhvr>
                                      <p:to x="100000" y="100000"/>
                                    </p:animScale>
                                    <p:animScale>
                                      <p:cBhvr>
                                        <p:cTn id="31" dur="26">
                                          <p:stCondLst>
                                            <p:cond delay="1312"/>
                                          </p:stCondLst>
                                        </p:cTn>
                                        <p:tgtEl>
                                          <p:spTgt spid="17"/>
                                        </p:tgtEl>
                                      </p:cBhvr>
                                      <p:to x="100000" y="80000"/>
                                    </p:animScale>
                                    <p:animScale>
                                      <p:cBhvr>
                                        <p:cTn id="32" dur="166" decel="50000">
                                          <p:stCondLst>
                                            <p:cond delay="1338"/>
                                          </p:stCondLst>
                                        </p:cTn>
                                        <p:tgtEl>
                                          <p:spTgt spid="17"/>
                                        </p:tgtEl>
                                      </p:cBhvr>
                                      <p:to x="100000" y="100000"/>
                                    </p:animScale>
                                    <p:animScale>
                                      <p:cBhvr>
                                        <p:cTn id="33" dur="26">
                                          <p:stCondLst>
                                            <p:cond delay="1642"/>
                                          </p:stCondLst>
                                        </p:cTn>
                                        <p:tgtEl>
                                          <p:spTgt spid="17"/>
                                        </p:tgtEl>
                                      </p:cBhvr>
                                      <p:to x="100000" y="90000"/>
                                    </p:animScale>
                                    <p:animScale>
                                      <p:cBhvr>
                                        <p:cTn id="34" dur="166" decel="50000">
                                          <p:stCondLst>
                                            <p:cond delay="1668"/>
                                          </p:stCondLst>
                                        </p:cTn>
                                        <p:tgtEl>
                                          <p:spTgt spid="17"/>
                                        </p:tgtEl>
                                      </p:cBhvr>
                                      <p:to x="100000" y="100000"/>
                                    </p:animScale>
                                    <p:animScale>
                                      <p:cBhvr>
                                        <p:cTn id="35" dur="26">
                                          <p:stCondLst>
                                            <p:cond delay="1808"/>
                                          </p:stCondLst>
                                        </p:cTn>
                                        <p:tgtEl>
                                          <p:spTgt spid="17"/>
                                        </p:tgtEl>
                                      </p:cBhvr>
                                      <p:to x="100000" y="95000"/>
                                    </p:animScale>
                                    <p:animScale>
                                      <p:cBhvr>
                                        <p:cTn id="36" dur="166" decel="50000">
                                          <p:stCondLst>
                                            <p:cond delay="1834"/>
                                          </p:stCondLst>
                                        </p:cTn>
                                        <p:tgtEl>
                                          <p:spTgt spid="1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indefinite" fill="hold" grpId="0" nodeType="clickEffect">
                                  <p:stCondLst>
                                    <p:cond delay="0"/>
                                  </p:stCondLst>
                                  <p:childTnLst>
                                    <p:anim calcmode="discrete" valueType="str">
                                      <p:cBhvr>
                                        <p:cTn id="44" dur="2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2"/>
                                        </p:tgtEl>
                                        <p:attrNameLst>
                                          <p:attrName>style.visibility</p:attrName>
                                        </p:attrNameLst>
                                      </p:cBhvr>
                                      <p:to>
                                        <p:strVal val="visible"/>
                                      </p:to>
                                    </p:set>
                                    <p:anim calcmode="discrete" valueType="clr">
                                      <p:cBhvr override="childStyle">
                                        <p:cTn id="49"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2"/>
                                        </p:tgtEl>
                                        <p:attrNameLst>
                                          <p:attrName>fillcolor</p:attrName>
                                        </p:attrNameLst>
                                      </p:cBhvr>
                                      <p:tavLst>
                                        <p:tav tm="0">
                                          <p:val>
                                            <p:clrVal>
                                              <a:schemeClr val="accent2"/>
                                            </p:clrVal>
                                          </p:val>
                                        </p:tav>
                                        <p:tav tm="50000">
                                          <p:val>
                                            <p:clrVal>
                                              <a:schemeClr val="hlink"/>
                                            </p:clrVal>
                                          </p:val>
                                        </p:tav>
                                      </p:tavLst>
                                    </p:anim>
                                    <p:set>
                                      <p:cBhvr>
                                        <p:cTn id="51"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p:bldP spid="4" grpId="0"/>
      <p:bldP spid="17" grpId="0"/>
      <p:bldP spid="3" grpId="0"/>
      <p:bldP spid="2"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79755" y="472440"/>
            <a:ext cx="10964545" cy="5908040"/>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19050" dir="2700000" algn="tl" rotWithShape="0">
                    <a:schemeClr val="dk1">
                      <a:alpha val="40000"/>
                    </a:schemeClr>
                  </a:outerShdw>
                </a:effectLst>
              </a:rPr>
              <a:t>#include &lt;bits/stdc++.h&gt;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rg register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llint long long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#define rpt(i,m,n) for(rg int i=m;i&lt;=n;i++)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using namespace std;</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const int N=1008611;</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m,n,dp[N],c[N],v[N];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int main()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int invar;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scanf("%d%d",&amp;m,&amp;n);</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i=1;i&lt;=n;i++)</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scanf("%d%d",&amp;c[i],&amp;invar);</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v[i] = c[i]*invar;			//物品价值等于价格乘以重要度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i=1;i&lt;=n;i++)		//第i件物品</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for(rg int j=m;j&gt;=c[i];j--)		//花费j的钱（因为这里用的一维数组，所以需要倒序）</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dp[j] = max(dp[j],dp[j-c[i]]+v[i]);	//更新获得的最大价值</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printf("%d",dp[m]);</a:t>
            </a:r>
            <a:r>
              <a:rPr lang="en-US" altLang="zh-CN" b="1">
                <a:solidFill>
                  <a:schemeClr val="accent1"/>
                </a:solidFill>
                <a:effectLst>
                  <a:outerShdw blurRad="38100" dist="19050" dir="2700000" algn="tl" rotWithShape="0">
                    <a:schemeClr val="dk1">
                      <a:alpha val="40000"/>
                    </a:schemeClr>
                  </a:outerShdw>
                </a:effectLst>
              </a:rPr>
              <a:t>		//</a:t>
            </a:r>
            <a:r>
              <a:rPr lang="zh-CN" altLang="en-US" b="1">
                <a:solidFill>
                  <a:schemeClr val="accent1"/>
                </a:solidFill>
                <a:effectLst>
                  <a:outerShdw blurRad="38100" dist="19050" dir="2700000" algn="tl" rotWithShape="0">
                    <a:schemeClr val="dk1">
                      <a:alpha val="40000"/>
                    </a:schemeClr>
                  </a:outerShdw>
                </a:effectLst>
              </a:rPr>
              <a:t>输出</a:t>
            </a:r>
            <a:r>
              <a:rPr lang="en-US" altLang="zh-CN" b="1">
                <a:solidFill>
                  <a:schemeClr val="accent1"/>
                </a:solidFill>
                <a:effectLst>
                  <a:outerShdw blurRad="38100" dist="19050" dir="2700000" algn="tl" rotWithShape="0">
                    <a:schemeClr val="dk1">
                      <a:alpha val="40000"/>
                    </a:schemeClr>
                  </a:outerShdw>
                </a:effectLst>
              </a:rPr>
              <a:t>n</a:t>
            </a:r>
            <a:r>
              <a:rPr lang="zh-CN" altLang="en-US" b="1">
                <a:solidFill>
                  <a:schemeClr val="accent1"/>
                </a:solidFill>
                <a:effectLst>
                  <a:outerShdw blurRad="38100" dist="19050" dir="2700000" algn="tl" rotWithShape="0">
                    <a:schemeClr val="dk1">
                      <a:alpha val="40000"/>
                    </a:schemeClr>
                  </a:outerShdw>
                </a:effectLst>
              </a:rPr>
              <a:t>件物品话费</a:t>
            </a:r>
            <a:r>
              <a:rPr lang="en-US" altLang="zh-CN" b="1">
                <a:solidFill>
                  <a:schemeClr val="accent1"/>
                </a:solidFill>
                <a:effectLst>
                  <a:outerShdw blurRad="38100" dist="19050" dir="2700000" algn="tl" rotWithShape="0">
                    <a:schemeClr val="dk1">
                      <a:alpha val="40000"/>
                    </a:schemeClr>
                  </a:outerShdw>
                </a:effectLst>
              </a:rPr>
              <a:t>n</a:t>
            </a:r>
            <a:r>
              <a:rPr lang="zh-CN" altLang="en-US" b="1">
                <a:solidFill>
                  <a:schemeClr val="accent1"/>
                </a:solidFill>
                <a:effectLst>
                  <a:outerShdw blurRad="38100" dist="19050" dir="2700000" algn="tl" rotWithShape="0">
                    <a:schemeClr val="dk1">
                      <a:alpha val="40000"/>
                    </a:schemeClr>
                  </a:outerShdw>
                </a:effectLst>
              </a:rPr>
              <a:t>元获得的最大价值</a:t>
            </a:r>
            <a:endParaRPr lang="zh-CN" altLang="en-US" b="1">
              <a:solidFill>
                <a:schemeClr val="accent1"/>
              </a:solidFill>
              <a:effectLst>
                <a:outerShdw blurRad="38100" dist="19050" dir="2700000" algn="tl" rotWithShape="0">
                  <a:schemeClr val="dk1">
                    <a:alpha val="40000"/>
                  </a:schemeClr>
                </a:outerShdw>
              </a:effectLst>
            </a:endParaRPr>
          </a:p>
          <a:p>
            <a:r>
              <a:rPr lang="zh-CN" altLang="en-US" b="1">
                <a:solidFill>
                  <a:schemeClr val="accent1"/>
                </a:solidFill>
                <a:effectLst>
                  <a:outerShdw blurRad="38100" dist="19050" dir="2700000" algn="tl" rotWithShape="0">
                    <a:schemeClr val="dk1">
                      <a:alpha val="40000"/>
                    </a:schemeClr>
                  </a:outerShdw>
                </a:effectLst>
              </a:rPr>
              <a:t>	return 0; }</a:t>
            </a:r>
            <a:endParaRPr lang="zh-CN" altLang="en-US" b="1">
              <a:solidFill>
                <a:schemeClr val="accent1"/>
              </a:solidFill>
              <a:effectLst>
                <a:outerShdw blurRad="38100" dist="19050" dir="2700000" algn="tl" rotWithShape="0">
                  <a:schemeClr val="dk1">
                    <a:alpha val="40000"/>
                  </a:schemeClr>
                </a:outerShdw>
              </a:effectLst>
            </a:endParaRPr>
          </a:p>
        </p:txBody>
      </p:sp>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7</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pic>
        <p:nvPicPr>
          <p:cNvPr id="4" name="图片 3" descr="5b51e5b7b7b361dc7599bd7b3ab7d99e"/>
          <p:cNvPicPr>
            <a:picLocks noChangeAspect="1"/>
          </p:cNvPicPr>
          <p:nvPr/>
        </p:nvPicPr>
        <p:blipFill>
          <a:blip r:embed="rId1"/>
          <a:stretch>
            <a:fillRect/>
          </a:stretch>
        </p:blipFill>
        <p:spPr>
          <a:xfrm>
            <a:off x="8649970" y="-25400"/>
            <a:ext cx="3543300" cy="2286000"/>
          </a:xfrm>
          <a:prstGeom prst="rect">
            <a:avLst/>
          </a:prstGeom>
        </p:spPr>
      </p:pic>
      <p:sp>
        <p:nvSpPr>
          <p:cNvPr id="6" name="文本框 5"/>
          <p:cNvSpPr txBox="1"/>
          <p:nvPr/>
        </p:nvSpPr>
        <p:spPr>
          <a:xfrm>
            <a:off x="9050655" y="2512695"/>
            <a:ext cx="2755265" cy="460375"/>
          </a:xfrm>
          <a:prstGeom prst="rect">
            <a:avLst/>
          </a:prstGeom>
          <a:noFill/>
        </p:spPr>
        <p:txBody>
          <a:bodyPr wrap="square" rtlCol="0">
            <a:spAutoFit/>
          </a:bodyPr>
          <a:p>
            <a:r>
              <a:rPr lang="zh-CN" altLang="en-US" sz="1200" strike="sngStrike">
                <a:solidFill>
                  <a:schemeClr val="accent1"/>
                </a:solidFill>
                <a:effectLst>
                  <a:outerShdw blurRad="38100" dist="25400" dir="5400000" algn="ctr" rotWithShape="0">
                    <a:srgbClr val="6E747A">
                      <a:alpha val="43000"/>
                    </a:srgbClr>
                  </a:outerShdw>
                </a:effectLst>
                <a:uFillTx/>
              </a:rPr>
              <a:t>我就算饿死，死外边，从这跳下去，也不会再复制粘贴</a:t>
            </a:r>
            <a:r>
              <a:rPr lang="en-US" altLang="zh-CN" sz="1200" strike="sngStrike">
                <a:solidFill>
                  <a:schemeClr val="accent1"/>
                </a:solidFill>
                <a:effectLst>
                  <a:outerShdw blurRad="38100" dist="25400" dir="5400000" algn="ctr" rotWithShape="0">
                    <a:srgbClr val="6E747A">
                      <a:alpha val="43000"/>
                    </a:srgbClr>
                  </a:outerShdw>
                </a:effectLst>
                <a:uFillTx/>
              </a:rPr>
              <a:t>PPT</a:t>
            </a:r>
            <a:r>
              <a:rPr lang="zh-CN" altLang="en-US" sz="1200" strike="sngStrike">
                <a:solidFill>
                  <a:schemeClr val="accent1"/>
                </a:solidFill>
                <a:effectLst>
                  <a:outerShdw blurRad="38100" dist="25400" dir="5400000" algn="ctr" rotWithShape="0">
                    <a:srgbClr val="6E747A">
                      <a:alpha val="43000"/>
                    </a:srgbClr>
                  </a:outerShdw>
                </a:effectLst>
                <a:uFillTx/>
              </a:rPr>
              <a:t>！</a:t>
            </a:r>
            <a:endParaRPr lang="zh-CN" altLang="en-US" sz="1200" strike="sngStrike">
              <a:solidFill>
                <a:schemeClr val="accent1"/>
              </a:solidFill>
              <a:effectLst>
                <a:outerShdw blurRad="38100" dist="25400" dir="5400000" algn="ctr" rotWithShape="0">
                  <a:srgbClr val="6E747A">
                    <a:alpha val="43000"/>
                  </a:srgbClr>
                </a:outerShdw>
              </a:effectLst>
              <a:uFillTx/>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8</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4" name="标题 3"/>
          <p:cNvSpPr>
            <a:spLocks noGrp="1"/>
          </p:cNvSpPr>
          <p:nvPr>
            <p:ph type="title"/>
          </p:nvPr>
        </p:nvSpPr>
        <p:spPr>
          <a:xfrm>
            <a:off x="-12065" y="194310"/>
            <a:ext cx="10515600" cy="1325563"/>
          </a:xfrm>
        </p:spPr>
        <p:txBody>
          <a:bodyPr/>
          <a:p>
            <a:r>
              <a:rPr lang="en-US" altLang="zh-CN" sz="3200">
                <a:solidFill>
                  <a:schemeClr val="accent4"/>
                </a:solidFill>
              </a:rPr>
              <a:t>		</a:t>
            </a:r>
            <a:r>
              <a:rPr lang="en-US" altLang="zh-CN" sz="3200">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rPr>
              <a:t>T</a:t>
            </a:r>
            <a:r>
              <a:rPr lang="en-US" altLang="zh-CN" sz="3200" strike="sngStrike">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uFillTx/>
              </a:rPr>
              <a:t>2</a:t>
            </a:r>
            <a:r>
              <a:rPr lang="en-US" altLang="zh-CN" sz="3200">
                <a:solidFill>
                  <a:schemeClr val="tx1"/>
                </a:solidFill>
                <a:effectLst>
                  <a:outerShdw blurRad="60007" dist="200025" dir="15000000" sy="30000" kx="-1800000" algn="bl" rotWithShape="0">
                    <a:prstClr val="black">
                      <a:alpha val="32000"/>
                    </a:prstClr>
                  </a:outerShdw>
                  <a:reflection blurRad="6350" stA="55000" endA="300" endPos="45500" dir="5400000" sy="-100000" algn="bl" rotWithShape="0"/>
                </a:effectLst>
              </a:rPr>
              <a:t>3</a:t>
            </a:r>
            <a:r>
              <a:rPr lang="en-US" altLang="zh-CN" sz="3200">
                <a:solidFill>
                  <a:schemeClr val="accent4"/>
                </a:solidFill>
                <a:effectLst>
                  <a:outerShdw blurRad="60007" dist="200025" dir="15000000" sy="30000" kx="-1800000" algn="bl" rotWithShape="0">
                    <a:prstClr val="black">
                      <a:alpha val="32000"/>
                    </a:prstClr>
                  </a:outerShdw>
                </a:effectLst>
              </a:rPr>
              <a:t> </a:t>
            </a:r>
            <a:r>
              <a:rPr lang="en-US" altLang="zh-CN" sz="3200">
                <a:solidFill>
                  <a:schemeClr val="accent4">
                    <a:lumMod val="60000"/>
                    <a:lumOff val="40000"/>
                  </a:schemeClr>
                </a:solidFill>
                <a:effectLst>
                  <a:outerShdw blurRad="38100" dist="19050" dir="2700000" algn="tl" rotWithShape="0">
                    <a:schemeClr val="dk1">
                      <a:alpha val="40000"/>
                    </a:schemeClr>
                  </a:outerShdw>
                </a:effectLst>
              </a:rPr>
              <a:t>-</a:t>
            </a:r>
            <a:r>
              <a:rPr lang="en-US" altLang="zh-CN" sz="3200">
                <a:solidFill>
                  <a:schemeClr val="accent4"/>
                </a:solidFill>
              </a:rPr>
              <a:t> </a:t>
            </a:r>
            <a:r>
              <a:rPr lang="en-US" altLang="zh-CN" sz="3200" strike="sngStrike">
                <a:solidFill>
                  <a:schemeClr val="accent1">
                    <a:lumMod val="75000"/>
                  </a:schemeClr>
                </a:solidFill>
                <a:effectLst>
                  <a:glow rad="228600">
                    <a:schemeClr val="accent2">
                      <a:satMod val="175000"/>
                      <a:alpha val="40000"/>
                    </a:schemeClr>
                  </a:glow>
                  <a:outerShdw blurRad="38100" dist="19050" dir="2700000" algn="tl" rotWithShape="0">
                    <a:schemeClr val="dk1">
                      <a:alpha val="40000"/>
                    </a:schemeClr>
                  </a:outerShdw>
                </a:effectLst>
                <a:uFillTx/>
              </a:rPr>
              <a:t>开心的金明</a:t>
            </a:r>
            <a:r>
              <a:rPr lang="en-US" altLang="zh-CN" sz="3200">
                <a:solidFill>
                  <a:schemeClr val="accent1">
                    <a:lumMod val="75000"/>
                  </a:schemeClr>
                </a:solidFill>
                <a:effectLst>
                  <a:glow rad="228600">
                    <a:schemeClr val="accent2">
                      <a:satMod val="175000"/>
                      <a:alpha val="40000"/>
                    </a:schemeClr>
                  </a:glow>
                  <a:outerShdw blurRad="38100" dist="19050" dir="2700000" algn="tl" rotWithShape="0">
                    <a:schemeClr val="dk1">
                      <a:alpha val="40000"/>
                    </a:schemeClr>
                  </a:outerShdw>
                </a:effectLst>
                <a:uFillTx/>
              </a:rPr>
              <a:t>Jam的计数法</a:t>
            </a:r>
            <a:r>
              <a:rPr lang="zh-CN" altLang="en-US" sz="1000">
                <a:solidFill>
                  <a:schemeClr val="accent4"/>
                </a:solidFill>
                <a:uFillTx/>
              </a:rPr>
              <a:t>（</a:t>
            </a:r>
            <a:r>
              <a:rPr lang="en-US" altLang="zh-CN" sz="1000" strike="sngStrike">
                <a:solidFill>
                  <a:schemeClr val="accent4"/>
                </a:solidFill>
                <a:uFillTx/>
              </a:rPr>
              <a:t>ps:</a:t>
            </a:r>
            <a:r>
              <a:rPr lang="zh-CN" altLang="en-US" sz="1000" strike="dblStrike">
                <a:solidFill>
                  <a:schemeClr val="accent4"/>
                </a:solidFill>
                <a:uFillTx/>
              </a:rPr>
              <a:t>真的没有复制粘贴</a:t>
            </a:r>
            <a:r>
              <a:rPr lang="zh-CN" altLang="en-US" sz="1000" strike="sngStrike">
                <a:solidFill>
                  <a:schemeClr val="accent4"/>
                </a:solidFill>
                <a:uFillTx/>
              </a:rPr>
              <a:t>（捂脸）（雾））</a:t>
            </a:r>
            <a:endParaRPr lang="zh-CN" altLang="en-US" sz="1000" strike="sngStrike">
              <a:solidFill>
                <a:schemeClr val="accent4"/>
              </a:solidFill>
              <a:uFillTx/>
            </a:endParaRPr>
          </a:p>
        </p:txBody>
      </p:sp>
      <p:sp>
        <p:nvSpPr>
          <p:cNvPr id="5" name="文本框 4"/>
          <p:cNvSpPr txBox="1"/>
          <p:nvPr/>
        </p:nvSpPr>
        <p:spPr>
          <a:xfrm>
            <a:off x="31750" y="12700"/>
            <a:ext cx="1805940" cy="337185"/>
          </a:xfrm>
          <a:prstGeom prst="rect">
            <a:avLst/>
          </a:prstGeom>
          <a:noFill/>
        </p:spPr>
        <p:txBody>
          <a:bodyPr wrap="square" rtlCol="0">
            <a:spAutoFit/>
          </a:bodyPr>
          <a:p>
            <a:r>
              <a:rPr lang="zh-CN" altLang="en-US" sz="800" strike="sngStrike">
                <a:solidFill>
                  <a:schemeClr val="accent5">
                    <a:lumMod val="60000"/>
                    <a:lumOff val="40000"/>
                  </a:schemeClr>
                </a:solidFill>
              </a:rPr>
              <a:t>那么问题来了，新机房还要多久，</a:t>
            </a:r>
            <a:r>
              <a:rPr lang="zh-CN" altLang="en-US" sz="800" strike="sngStrike">
                <a:hlinkClick r:id="rId1" action="ppaction://hlinkfile"/>
              </a:rPr>
              <a:t>点击查看</a:t>
            </a:r>
            <a:endParaRPr lang="zh-CN" altLang="en-US" sz="800" strike="sngStrike"/>
          </a:p>
        </p:txBody>
      </p:sp>
      <p:sp>
        <p:nvSpPr>
          <p:cNvPr id="6" name="文本框 5"/>
          <p:cNvSpPr txBox="1"/>
          <p:nvPr/>
        </p:nvSpPr>
        <p:spPr>
          <a:xfrm>
            <a:off x="1090930" y="1397635"/>
            <a:ext cx="1099820"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rPr>
              <a:t>题目描述：</a:t>
            </a:r>
            <a:endParaRPr lang="zh-CN" altLang="en-US">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endParaRPr>
          </a:p>
        </p:txBody>
      </p:sp>
      <p:sp>
        <p:nvSpPr>
          <p:cNvPr id="8" name="文本框 7"/>
          <p:cNvSpPr txBox="1"/>
          <p:nvPr/>
        </p:nvSpPr>
        <p:spPr>
          <a:xfrm>
            <a:off x="1158875" y="1832610"/>
            <a:ext cx="10687685" cy="1599565"/>
          </a:xfrm>
          <a:prstGeom prst="rect">
            <a:avLst/>
          </a:prstGeom>
          <a:noFill/>
        </p:spPr>
        <p:txBody>
          <a:bodyPr wrap="square" rtlCol="0">
            <a:spAutoFit/>
          </a:bodyPr>
          <a:p>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Jam是个喜欢标新立异的科学怪人</a:t>
            </a:r>
            <a:r>
              <a:rPr lang="zh-CN" altLang="en-US" sz="1400" b="1" strike="sngStrike">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uFillTx/>
              </a:rPr>
              <a:t>（说白了就是闲的没事干）</a:t>
            </a:r>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。他不使用阿拉伯数字计数，而是使用小写英文字母计数，他觉得这样做，会使世界更加丰（闲）富（得）多（蛋）彩（疼）。在他的计数法中，每个</a:t>
            </a:r>
            <a:r>
              <a:rPr lang="zh-CN" altLang="en-US" sz="1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数字的位数都是相同的（使用相同个数的字母）</a:t>
            </a:r>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，英文字母按原先的顺序，</a:t>
            </a:r>
            <a:r>
              <a:rPr lang="zh-CN" altLang="en-US" sz="1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排在前面的字母小于排在它后面的字母</a:t>
            </a:r>
            <a:r>
              <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rPr>
              <a:t>。我们把这样的“数字”称为Jam数字。在Jam数字中，每个字母互不相同，而且从左到右是严格递增的。每次，Jam还指定使用字母的范围，例如，从2到10，表示只能使用{b,c,d,e,f,g,h,i,j}这些字母。如果再规定位数为5，那么，紧接在Jam数字“bdfij”之后的数字应该是“bdghi”。（如果我们用U、V依次表示Jam数字“bdfij”与“bdghi”，则U&lt;V，且不存在Jam数字P，使U&lt;P&lt;V）。你的任务是：对于从文件读入的一个Jam数字，按顺序输出紧接在后面的5个Jam数字，如果后面没有那么多Jam数字，那么有几个就输出几个。</a:t>
            </a:r>
            <a:endParaRPr lang="zh-CN" altLang="en-US" sz="1400" b="1">
              <a:solidFill>
                <a:schemeClr val="accent1"/>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9" name="文本框 8"/>
          <p:cNvSpPr txBox="1"/>
          <p:nvPr/>
        </p:nvSpPr>
        <p:spPr>
          <a:xfrm>
            <a:off x="1090295" y="3582035"/>
            <a:ext cx="1014095" cy="337185"/>
          </a:xfrm>
          <a:prstGeom prst="rect">
            <a:avLst/>
          </a:prstGeom>
          <a:noFill/>
        </p:spPr>
        <p:txBody>
          <a:bodyPr wrap="square" rtlCol="0">
            <a:spAutoFit/>
            <a:scene3d>
              <a:camera prst="orthographicFront"/>
              <a:lightRig rig="threePt" dir="t"/>
            </a:scene3d>
          </a:bodyPr>
          <a:p>
            <a:r>
              <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rPr>
              <a:t>输入描述：</a:t>
            </a:r>
            <a:endParaRPr lang="zh-CN" altLang="en-US" sz="160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
        <p:nvSpPr>
          <p:cNvPr id="11" name="文本框 10"/>
          <p:cNvSpPr txBox="1"/>
          <p:nvPr/>
        </p:nvSpPr>
        <p:spPr>
          <a:xfrm>
            <a:off x="1158240" y="4039870"/>
            <a:ext cx="10443210" cy="737235"/>
          </a:xfrm>
          <a:prstGeom prst="rect">
            <a:avLst/>
          </a:prstGeom>
          <a:noFill/>
        </p:spPr>
        <p:txBody>
          <a:bodyPr wrap="square" rtlCol="0">
            <a:spAutoFit/>
          </a:bodyPr>
          <a:p>
            <a:r>
              <a:rPr lang="zh-CN" altLang="en-US" sz="1400">
                <a:solidFill>
                  <a:schemeClr val="accent1"/>
                </a:solidFill>
                <a:effectLst>
                  <a:outerShdw blurRad="38100" dist="25400" dir="5400000" algn="ctr" rotWithShape="0">
                    <a:srgbClr val="6E747A">
                      <a:alpha val="43000"/>
                    </a:srgbClr>
                  </a:outerShdw>
                </a:effectLst>
              </a:rPr>
              <a:t>输入2行，第1行为3个正整数，用一个空格隔开：s t w（其中s为所使用的最小的字母的序号，t为所使用的最大的字母的序号。w为数字的位数，这3个数满足：1 ≤ s &lt; T ≤ 26, 2 ≤ w ≤ t-s  ）</a:t>
            </a:r>
            <a:endParaRPr lang="zh-CN" altLang="en-US" sz="1400">
              <a:solidFill>
                <a:schemeClr val="accent1"/>
              </a:solidFill>
              <a:effectLst>
                <a:outerShdw blurRad="38100" dist="25400" dir="5400000" algn="ctr" rotWithShape="0">
                  <a:srgbClr val="6E747A">
                    <a:alpha val="43000"/>
                  </a:srgbClr>
                </a:outerShdw>
              </a:effectLst>
            </a:endParaRPr>
          </a:p>
          <a:p>
            <a:r>
              <a:rPr lang="zh-CN" altLang="en-US" sz="1400">
                <a:solidFill>
                  <a:schemeClr val="accent1"/>
                </a:solidFill>
                <a:effectLst>
                  <a:outerShdw blurRad="38100" dist="25400" dir="5400000" algn="ctr" rotWithShape="0">
                    <a:srgbClr val="6E747A">
                      <a:alpha val="43000"/>
                    </a:srgbClr>
                  </a:outerShdw>
                </a:effectLst>
              </a:rPr>
              <a:t>第2行为具有w个小写字母的字符串，为一个符合要求的Jam数字。</a:t>
            </a:r>
            <a:endParaRPr lang="zh-CN" altLang="en-US" sz="1400">
              <a:solidFill>
                <a:schemeClr val="accent1"/>
              </a:solidFill>
              <a:effectLst>
                <a:outerShdw blurRad="38100" dist="25400" dir="5400000" algn="ctr" rotWithShape="0">
                  <a:srgbClr val="6E747A">
                    <a:alpha val="43000"/>
                  </a:srgbClr>
                </a:outerShdw>
              </a:effectLst>
            </a:endParaRPr>
          </a:p>
        </p:txBody>
      </p:sp>
      <p:sp>
        <p:nvSpPr>
          <p:cNvPr id="219" name=" 219"/>
          <p:cNvSpPr/>
          <p:nvPr/>
        </p:nvSpPr>
        <p:spPr>
          <a:xfrm>
            <a:off x="1026795" y="3890645"/>
            <a:ext cx="75565" cy="88265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1158240" y="4773295"/>
            <a:ext cx="1013460" cy="337185"/>
          </a:xfrm>
          <a:prstGeom prst="rect">
            <a:avLst/>
          </a:prstGeom>
          <a:noFill/>
        </p:spPr>
        <p:txBody>
          <a:bodyPr wrap="square" rtlCol="0">
            <a:spAutoFit/>
          </a:bodyPr>
          <a:p>
            <a:r>
              <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rPr>
              <a:t>输出描述：</a:t>
            </a:r>
            <a:endParaRPr lang="zh-CN" altLang="en-US" sz="1600">
              <a:ln w="22225">
                <a:solidFill>
                  <a:schemeClr val="accent2"/>
                </a:solidFill>
                <a:prstDash val="solid"/>
              </a:ln>
              <a:solidFill>
                <a:schemeClr val="accent2">
                  <a:lumMod val="40000"/>
                  <a:lumOff val="60000"/>
                </a:schemeClr>
              </a:solidFill>
              <a:effectLst>
                <a:reflection blurRad="6350" stA="50000" endA="300" endPos="50000" dist="29997" dir="5400000" sy="-100000" algn="bl" rotWithShape="0"/>
              </a:effectLst>
            </a:endParaRPr>
          </a:p>
        </p:txBody>
      </p:sp>
      <p:sp>
        <p:nvSpPr>
          <p:cNvPr id="13" name="文本框 12"/>
          <p:cNvSpPr txBox="1"/>
          <p:nvPr/>
        </p:nvSpPr>
        <p:spPr>
          <a:xfrm>
            <a:off x="1158240" y="5248275"/>
            <a:ext cx="6558915" cy="119888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输出最多为5行，为紧接在输入的Jam数字后面的5个Jam数字，如果后面没有那么多Jam数字，那么有几个就输出几个。每行只输出一个Jam数字，是由w个小写字母组成的字符串，不要有多余的空格。</a:t>
            </a:r>
            <a:endParaRPr lang="zh-CN" altLang="en-US">
              <a:solidFill>
                <a:schemeClr val="accent1"/>
              </a:solidFill>
              <a:effectLst>
                <a:outerShdw blurRad="38100" dist="25400" dir="5400000" algn="ctr" rotWithShape="0">
                  <a:srgbClr val="6E747A">
                    <a:alpha val="43000"/>
                  </a:srgbClr>
                </a:outerShdw>
              </a:effectLst>
            </a:endParaRPr>
          </a:p>
        </p:txBody>
      </p:sp>
      <p:sp>
        <p:nvSpPr>
          <p:cNvPr id="14" name=" 219"/>
          <p:cNvSpPr/>
          <p:nvPr/>
        </p:nvSpPr>
        <p:spPr>
          <a:xfrm>
            <a:off x="1014730" y="5110480"/>
            <a:ext cx="76200" cy="1154430"/>
          </a:xfrm>
          <a:prstGeom prst="roundRect">
            <a:avLst>
              <a:gd name="adj" fmla="val 50000"/>
            </a:avLst>
          </a:prstGeom>
          <a:solidFill>
            <a:schemeClr val="accent1">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698500" y="6582410"/>
            <a:ext cx="309880" cy="368300"/>
          </a:xfrm>
          <a:prstGeom prst="rect">
            <a:avLst/>
          </a:prstGeom>
          <a:noFill/>
        </p:spPr>
        <p:txBody>
          <a:bodyPr wrap="none" rtlCol="0">
            <a:spAutoFit/>
          </a:bodyPr>
          <a:p>
            <a:endParaRPr lang="zh-CN" altLang="en-US"/>
          </a:p>
        </p:txBody>
      </p:sp>
      <p:sp>
        <p:nvSpPr>
          <p:cNvPr id="15" name="文本框 14"/>
          <p:cNvSpPr txBox="1"/>
          <p:nvPr/>
        </p:nvSpPr>
        <p:spPr>
          <a:xfrm>
            <a:off x="1847215" y="1438910"/>
            <a:ext cx="309880" cy="368300"/>
          </a:xfrm>
          <a:prstGeom prst="rect">
            <a:avLst/>
          </a:prstGeom>
          <a:noFill/>
        </p:spPr>
        <p:txBody>
          <a:bodyPr wrap="none" rtlCol="0">
            <a:spAutoFit/>
          </a:bodyPr>
          <a:p>
            <a:endParaRPr lang="zh-CN" altLang="en-US"/>
          </a:p>
        </p:txBody>
      </p:sp>
      <p:pic>
        <p:nvPicPr>
          <p:cNvPr id="22" name="图片 21" descr="40dcfc0c0cecc71a17db372dde567b6e"/>
          <p:cNvPicPr>
            <a:picLocks noChangeAspect="1"/>
          </p:cNvPicPr>
          <p:nvPr/>
        </p:nvPicPr>
        <p:blipFill>
          <a:blip r:embed="rId2"/>
          <a:stretch>
            <a:fillRect/>
          </a:stretch>
        </p:blipFill>
        <p:spPr>
          <a:xfrm flipH="1">
            <a:off x="10756900" y="12700"/>
            <a:ext cx="1421130" cy="1379220"/>
          </a:xfrm>
          <a:prstGeom prst="rect">
            <a:avLst/>
          </a:prstGeom>
        </p:spPr>
      </p:pic>
      <p:sp>
        <p:nvSpPr>
          <p:cNvPr id="25" name="文本框 24"/>
          <p:cNvSpPr txBox="1"/>
          <p:nvPr/>
        </p:nvSpPr>
        <p:spPr>
          <a:xfrm>
            <a:off x="10215880" y="518160"/>
            <a:ext cx="947420" cy="368300"/>
          </a:xfrm>
          <a:prstGeom prst="rect">
            <a:avLst/>
          </a:prstGeom>
          <a:noFill/>
        </p:spPr>
        <p:txBody>
          <a:bodyPr wrap="square" rtlCol="0">
            <a:spAutoFit/>
          </a:bodyPr>
          <a:p>
            <a:r>
              <a:rPr lang="zh-CN" altLang="en-US" strike="sngStrike">
                <a:gradFill>
                  <a:gsLst>
                    <a:gs pos="21000">
                      <a:srgbClr val="53575C"/>
                    </a:gs>
                    <a:gs pos="88000">
                      <a:srgbClr val="C5C7CA"/>
                    </a:gs>
                  </a:gsLst>
                  <a:lin ang="5400000"/>
                </a:gradFill>
                <a:effectLst/>
              </a:rPr>
              <a:t>真香</a:t>
            </a:r>
            <a:endParaRPr lang="zh-CN" altLang="en-US" strike="sngStrike">
              <a:gradFill>
                <a:gsLst>
                  <a:gs pos="21000">
                    <a:srgbClr val="53575C"/>
                  </a:gs>
                  <a:gs pos="88000">
                    <a:srgbClr val="C5C7CA"/>
                  </a:gs>
                </a:gsLst>
                <a:lin ang="5400000"/>
              </a:gradFill>
              <a:effectLst/>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trips(downLeft)">
                                      <p:cBhvr>
                                        <p:cTn id="33" dur="500"/>
                                        <p:tgtEl>
                                          <p:spTgt spid="12"/>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strips(downLef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p:bldP spid="6" grpId="0"/>
      <p:bldP spid="8" grpId="0"/>
      <p:bldP spid="9"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 220"/>
          <p:cNvSpPr/>
          <p:nvPr/>
        </p:nvSpPr>
        <p:spPr>
          <a:xfrm>
            <a:off x="-12065" y="6346190"/>
            <a:ext cx="1356995" cy="52832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rPr>
              <a:t>9</a:t>
            </a:r>
            <a:endParaRPr lang="en-US" altLang="zh-CN" sz="2000" b="1" i="1">
              <a:solidFill>
                <a:schemeClr val="tx1"/>
              </a:solidFill>
              <a:effectLst>
                <a:glow rad="139700">
                  <a:schemeClr val="accent3">
                    <a:satMod val="175000"/>
                    <a:alpha val="40000"/>
                  </a:schemeClr>
                </a:glow>
                <a:outerShdw blurRad="50800" dist="38100" algn="l" rotWithShape="0">
                  <a:prstClr val="black">
                    <a:alpha val="40000"/>
                  </a:prstClr>
                </a:outerShdw>
              </a:effectLst>
            </a:endParaRPr>
          </a:p>
        </p:txBody>
      </p:sp>
      <p:sp>
        <p:nvSpPr>
          <p:cNvPr id="6" name="文本框 5"/>
          <p:cNvSpPr txBox="1"/>
          <p:nvPr/>
        </p:nvSpPr>
        <p:spPr>
          <a:xfrm>
            <a:off x="711835" y="457200"/>
            <a:ext cx="2594610" cy="460375"/>
          </a:xfrm>
          <a:prstGeom prst="rect">
            <a:avLst/>
          </a:prstGeom>
          <a:noFill/>
        </p:spPr>
        <p:txBody>
          <a:bodyPr wrap="square" rtlCol="0">
            <a:spAutoFit/>
            <a:scene3d>
              <a:camera prst="orthographicFront"/>
              <a:lightRig rig="threePt" dir="t"/>
            </a:scene3d>
          </a:bodyPr>
          <a:p>
            <a:r>
              <a:rPr lang="zh-CN" altLang="en-US" sz="2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rPr>
              <a:t>题目分析：</a:t>
            </a:r>
            <a:endParaRPr lang="zh-CN" altLang="en-US" sz="2400" b="1">
              <a:solidFill>
                <a:srgbClr val="FFC000"/>
              </a:solidFill>
              <a:effectLst>
                <a:outerShdw blurRad="50800" dist="38100" dir="18900000" algn="bl" rotWithShape="0">
                  <a:prstClr val="black">
                    <a:alpha val="40000"/>
                  </a:prstClr>
                </a:outerShdw>
                <a:reflection blurRad="6350" stA="55000" endA="300" endPos="45500" dir="5400000" sy="-100000" algn="bl" rotWithShape="0"/>
              </a:effectLst>
            </a:endParaRPr>
          </a:p>
        </p:txBody>
      </p:sp>
      <p:sp>
        <p:nvSpPr>
          <p:cNvPr id="8" name="文本框 7"/>
          <p:cNvSpPr txBox="1"/>
          <p:nvPr/>
        </p:nvSpPr>
        <p:spPr>
          <a:xfrm>
            <a:off x="1276985" y="1032510"/>
            <a:ext cx="9893935" cy="922020"/>
          </a:xfrm>
          <a:prstGeom prst="rect">
            <a:avLst/>
          </a:prstGeom>
          <a:noFill/>
        </p:spPr>
        <p:txBody>
          <a:bodyPr wrap="square" rtlCol="0">
            <a:spAutoFit/>
            <a:scene3d>
              <a:camera prst="orthographicFront"/>
              <a:lightRig rig="threePt" dir="t"/>
            </a:scene3d>
          </a:bodyPr>
          <a:p>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rPr>
              <a:t>首先让我们看题目描述，不难发现，</a:t>
            </a:r>
            <a:r>
              <a:rPr lang="en-US" altLang="zh-CN" strike="sngStrike">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Jam</a:t>
            </a:r>
            <a:r>
              <a:rPr lang="zh-CN" altLang="en-US" strike="sngStrike">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是个闲的心慌的人</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这道题可以用</a:t>
            </a:r>
            <a:r>
              <a:rPr lang="en-US" altLang="zh-CN">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DFS</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来打，从开始输入的那个字符串开始向后枚举，再加上一个</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check</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函数来检查一下得出的字符串中的字母是否从</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ASCII</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码值从小到大按顺序排列。</a:t>
            </a:r>
            <a:endParaRPr lang="zh-CN" altLang="en-US" strike="sngStrike">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p:txBody>
      </p:sp>
      <p:sp>
        <p:nvSpPr>
          <p:cNvPr id="10" name="文本框 9"/>
          <p:cNvSpPr txBox="1"/>
          <p:nvPr/>
        </p:nvSpPr>
        <p:spPr>
          <a:xfrm>
            <a:off x="1276985" y="2061845"/>
            <a:ext cx="9893935" cy="3692525"/>
          </a:xfrm>
          <a:prstGeom prst="rect">
            <a:avLst/>
          </a:prstGeom>
          <a:noFill/>
        </p:spPr>
        <p:txBody>
          <a:bodyPr wrap="square" rtlCol="0">
            <a:spAutoFit/>
            <a:scene3d>
              <a:camera prst="orthographicFront"/>
              <a:lightRig rig="threePt" dir="t"/>
            </a:scene3d>
          </a:bodyPr>
          <a:p>
            <a:r>
              <a:rPr lang="zh-CN" altLang="en-US">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但这样明显会超时</a:t>
            </a:r>
            <a:r>
              <a:rPr lang="zh-CN" altLang="en-US" strike="sngStrike">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（不超时就怪了）</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，所以我们得想个办法优化一下</a:t>
            </a:r>
            <a:endPar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endParaRPr lang="zh-CN" altLang="en-US" strike="sngStrike">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因为要输出的字符串中的字母都是从小到大排列的，所以，很快就能想到一个非常好用的优化：</a:t>
            </a:r>
            <a:endPar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r>
              <a:rPr lang="en-US" altLang="zh-CN">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DFS</a:t>
            </a:r>
            <a:r>
              <a:rPr lang="zh-CN" altLang="en-US">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函数中多传一个值，用来记录上一次选择的字母序号</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（可以令字母序号</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字母</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-'a'+1</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），然后每次</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DFS</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就可以从上一次选的字母的序号</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+1</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开始枚举字母，枚举到</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t</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（最大字母序号）</a:t>
            </a:r>
            <a:endPar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endPar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然后再来考虑怎么样才能让接下来的字符串大于输进来的那个字符串呢？</a:t>
            </a:r>
            <a:endPar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这里我采用了一个</a:t>
            </a:r>
            <a:r>
              <a:rPr lang="zh-CN" altLang="en-US">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标记</a:t>
            </a:r>
            <a:r>
              <a:rPr lang="en-US" altLang="zh-CN">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t>
            </a:r>
            <a:r>
              <a:rPr lang="zh-CN" altLang="en-US">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判断</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的办法比如说，输入</a:t>
            </a:r>
            <a:r>
              <a:rPr lang="en-US" altLang="zh-CN">
                <a:solidFill>
                  <a:srgbClr val="FFC0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abc</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，刚开始搜索时由于</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vis[2]=0</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，就可以从</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b</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开始搜，然后当第一个位置枚举到</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b</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时，因为</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vis[2]</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已经在上次被置为</a:t>
            </a:r>
            <a:r>
              <a:rPr lang="en-US" altLang="zh-CN">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1</a:t>
            </a:r>
            <a:r>
              <a:rPr lang="zh-CN" altLang="en-US">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了，所以就</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从</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last</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（也就是上一个位置的字母序号）</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+1</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（即</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c</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）开始枚举，枚举到</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t</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（当然你也可以再加个优化，当枚举后面的值枚举不够位数时就</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return</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），然后枚举到第</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4</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位时输出结果。</a:t>
            </a:r>
            <a:endPar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endPar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a:p>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最后就可以</a:t>
            </a:r>
            <a:r>
              <a:rPr lang="en-US" altLang="zh-CN">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A</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掉这道水</a:t>
            </a:r>
            <a:r>
              <a:rPr lang="zh-CN" altLang="en-US" baseline="50000">
                <a:solidFill>
                  <a:schemeClr val="accent1"/>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（个屁）</a:t>
            </a:r>
            <a:r>
              <a:rPr lang="zh-CN" altLang="en-US">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rPr>
              <a:t>的题。。。</a:t>
            </a:r>
            <a:endParaRPr lang="zh-CN" altLang="en-US" baseline="50000">
              <a:solidFill>
                <a:srgbClr val="FFFF00"/>
              </a:solidFill>
              <a:effectLst>
                <a:glow rad="63500">
                  <a:schemeClr val="accent1">
                    <a:satMod val="175000"/>
                    <a:alpha val="40000"/>
                  </a:schemeClr>
                </a:glow>
                <a:outerShdw blurRad="50800" dist="38100" dir="2700000" algn="tl" rotWithShape="0">
                  <a:prstClr val="black">
                    <a:alpha val="40000"/>
                  </a:prstClr>
                </a:outerShdw>
                <a:reflection blurRad="6350" stA="55000" endA="300" endPos="45500" dir="5400000" sy="-100000" algn="bl" rotWithShape="0"/>
              </a:effectLst>
              <a:uFillTx/>
            </a:endParaRPr>
          </a:p>
        </p:txBody>
      </p:sp>
      <p:sp>
        <p:nvSpPr>
          <p:cNvPr id="11" name="文本框 10"/>
          <p:cNvSpPr txBox="1"/>
          <p:nvPr/>
        </p:nvSpPr>
        <p:spPr>
          <a:xfrm>
            <a:off x="824865" y="5840095"/>
            <a:ext cx="3509645" cy="368300"/>
          </a:xfrm>
          <a:prstGeom prst="rect">
            <a:avLst/>
          </a:prstGeom>
          <a:noFill/>
        </p:spPr>
        <p:txBody>
          <a:bodyPr wrap="square" rtlCol="0">
            <a:spAutoFit/>
          </a:bodyPr>
          <a:p>
            <a:r>
              <a:rPr lang="zh-CN" altLang="en-US" b="1">
                <a:solidFill>
                  <a:schemeClr val="accent3"/>
                </a:solidFill>
                <a:effectLst>
                  <a:outerShdw blurRad="50800" dist="38100" dir="18900000" algn="bl" rotWithShape="0">
                    <a:prstClr val="black">
                      <a:alpha val="40000"/>
                    </a:prstClr>
                  </a:outerShdw>
                  <a:reflection blurRad="6350" stA="55000" endA="300" endPos="45500" dir="5400000" sy="-100000" algn="bl" rotWithShape="0"/>
                </a:effectLst>
              </a:rPr>
              <a:t>接下来就是快乐的上代码环节：</a:t>
            </a:r>
            <a:endParaRPr lang="zh-CN" altLang="en-US" b="1">
              <a:solidFill>
                <a:schemeClr val="accent3"/>
              </a:solidFill>
              <a:effectLst>
                <a:outerShdw blurRad="50800" dist="38100" dir="18900000" algn="bl" rotWithShape="0">
                  <a:prstClr val="black">
                    <a:alpha val="40000"/>
                  </a:prstClr>
                </a:outerShdw>
                <a:reflection blurRad="6350" stA="55000" endA="300" endPos="45500" dir="5400000" sy="-100000" algn="bl" rotWithShape="0"/>
              </a:effectLst>
            </a:endParaRPr>
          </a:p>
        </p:txBody>
      </p:sp>
      <p:pic>
        <p:nvPicPr>
          <p:cNvPr id="12" name="图片 11" descr="cb51faa1cc463b467420452420eb86d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739630" y="5378450"/>
            <a:ext cx="929640" cy="1122045"/>
          </a:xfrm>
          <a:prstGeom prst="rect">
            <a:avLst/>
          </a:prstGeom>
        </p:spPr>
      </p:pic>
      <p:pic>
        <p:nvPicPr>
          <p:cNvPr id="13" name="图片 12" descr="4e07958c4c32bb46143ae8e3a9b85f2b"/>
          <p:cNvPicPr>
            <a:picLocks noChangeAspect="1"/>
          </p:cNvPicPr>
          <p:nvPr/>
        </p:nvPicPr>
        <p:blipFill>
          <a:blip r:embed="rId2"/>
          <a:stretch>
            <a:fillRect/>
          </a:stretch>
        </p:blipFill>
        <p:spPr>
          <a:xfrm>
            <a:off x="10686415" y="5142230"/>
            <a:ext cx="1624330" cy="1624330"/>
          </a:xfrm>
          <a:prstGeom prst="rect">
            <a:avLst/>
          </a:prstGeom>
        </p:spPr>
      </p:pic>
      <p:sp>
        <p:nvSpPr>
          <p:cNvPr id="14" name="文本框 13"/>
          <p:cNvSpPr txBox="1"/>
          <p:nvPr/>
        </p:nvSpPr>
        <p:spPr>
          <a:xfrm>
            <a:off x="9728835" y="6500495"/>
            <a:ext cx="1442085" cy="275590"/>
          </a:xfrm>
          <a:prstGeom prst="rect">
            <a:avLst/>
          </a:prstGeom>
          <a:noFill/>
        </p:spPr>
        <p:txBody>
          <a:bodyPr wrap="square" rtlCol="0">
            <a:spAutoFit/>
          </a:bodyPr>
          <a:p>
            <a:r>
              <a:rPr lang="zh-CN" altLang="en-US" sz="1200" strike="sngStrike">
                <a:gradFill>
                  <a:gsLst>
                    <a:gs pos="21000">
                      <a:srgbClr val="53575C"/>
                    </a:gs>
                    <a:gs pos="88000">
                      <a:srgbClr val="C5C7CA"/>
                    </a:gs>
                  </a:gsLst>
                  <a:lin ang="5400000"/>
                </a:gradFill>
                <a:effectLst/>
              </a:rPr>
              <a:t>（喝</a:t>
            </a:r>
            <a:r>
              <a:rPr lang="en-US" altLang="zh-CN" sz="1200" strike="sngStrike">
                <a:gradFill>
                  <a:gsLst>
                    <a:gs pos="21000">
                      <a:srgbClr val="53575C"/>
                    </a:gs>
                    <a:gs pos="88000">
                      <a:srgbClr val="C5C7CA"/>
                    </a:gs>
                  </a:gsLst>
                  <a:lin ang="5400000"/>
                </a:gradFill>
                <a:effectLst/>
              </a:rPr>
              <a:t>JAVA</a:t>
            </a:r>
            <a:r>
              <a:rPr lang="zh-CN" altLang="en-US" sz="1200" strike="sngStrike">
                <a:gradFill>
                  <a:gsLst>
                    <a:gs pos="21000">
                      <a:srgbClr val="53575C"/>
                    </a:gs>
                    <a:gs pos="88000">
                      <a:srgbClr val="C5C7CA"/>
                    </a:gs>
                  </a:gsLst>
                  <a:lin ang="5400000"/>
                </a:gradFill>
                <a:effectLst/>
              </a:rPr>
              <a:t>）</a:t>
            </a:r>
            <a:endParaRPr lang="zh-CN" altLang="en-US" sz="1200" strike="sngStrike">
              <a:gradFill>
                <a:gsLst>
                  <a:gs pos="21000">
                    <a:srgbClr val="53575C"/>
                  </a:gs>
                  <a:gs pos="88000">
                    <a:srgbClr val="C5C7CA"/>
                  </a:gs>
                </a:gsLst>
                <a:lin ang="5400000"/>
              </a:gradFill>
              <a:effectLst/>
            </a:endParaRPr>
          </a:p>
        </p:txBody>
      </p:sp>
      <p:sp>
        <p:nvSpPr>
          <p:cNvPr id="15" name="文本框 14"/>
          <p:cNvSpPr txBox="1"/>
          <p:nvPr/>
        </p:nvSpPr>
        <p:spPr>
          <a:xfrm>
            <a:off x="-12065" y="12700"/>
            <a:ext cx="1805940" cy="337185"/>
          </a:xfrm>
          <a:prstGeom prst="rect">
            <a:avLst/>
          </a:prstGeom>
          <a:noFill/>
        </p:spPr>
        <p:txBody>
          <a:bodyPr wrap="square" rtlCol="0">
            <a:spAutoFit/>
          </a:bodyPr>
          <a:p>
            <a:r>
              <a:rPr lang="zh-CN" altLang="en-US" sz="800" strike="sngStrike">
                <a:solidFill>
                  <a:schemeClr val="accent5">
                    <a:lumMod val="60000"/>
                    <a:lumOff val="40000"/>
                  </a:schemeClr>
                </a:solidFill>
              </a:rPr>
              <a:t>震惊！信竞班竟然放假了，原因竟是这样！！！，</a:t>
            </a:r>
            <a:r>
              <a:rPr lang="zh-CN" altLang="en-US" sz="800" strike="sngStrike">
                <a:hlinkClick r:id="rId3" action="ppaction://hlinkfile"/>
              </a:rPr>
              <a:t>点击查看</a:t>
            </a:r>
            <a:endParaRPr lang="zh-CN" altLang="en-US" sz="800" strike="sngStrike"/>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cBhvr>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500" fill="hold">
                                          <p:stCondLst>
                                            <p:cond delay="0"/>
                                          </p:stCondLst>
                                        </p:cTn>
                                        <p:tgtEl>
                                          <p:spTgt spid="11"/>
                                        </p:tgtEl>
                                        <p:attrNameLst>
                                          <p:attrName>style.visibility</p:attrName>
                                        </p:attrNameLst>
                                      </p:cBhvr>
                                      <p:to>
                                        <p:strVal val="visible"/>
                                      </p:to>
                                    </p:set>
                                    <p:anim by="(-#ppt_w*2)" calcmode="lin" valueType="num">
                                      <p:cBhvr rctx="PPT">
                                        <p:cTn id="17" dur="500" autoRev="1" fill="hold">
                                          <p:stCondLst>
                                            <p:cond delay="0"/>
                                          </p:stCondLst>
                                        </p:cTn>
                                        <p:tgtEl>
                                          <p:spTgt spid="11"/>
                                        </p:tgtEl>
                                        <p:attrNameLst>
                                          <p:attrName>ppt_w</p:attrName>
                                        </p:attrNameLst>
                                      </p:cBhvr>
                                    </p:anim>
                                    <p:anim by="(#ppt_w*0.50)" calcmode="lin" valueType="num">
                                      <p:cBhvr>
                                        <p:cTn id="18" dur="500" decel="50000" autoRev="1" fill="hold">
                                          <p:stCondLst>
                                            <p:cond delay="0"/>
                                          </p:stCondLst>
                                        </p:cTn>
                                        <p:tgtEl>
                                          <p:spTgt spid="11"/>
                                        </p:tgtEl>
                                        <p:attrNameLst>
                                          <p:attrName>ppt_x</p:attrName>
                                        </p:attrNameLst>
                                      </p:cBhvr>
                                    </p:anim>
                                    <p:anim from="(-#ppt_h/2)" to="(#ppt_y)" calcmode="lin" valueType="num">
                                      <p:cBhvr>
                                        <p:cTn id="19" dur="500" fill="hold">
                                          <p:stCondLst>
                                            <p:cond delay="0"/>
                                          </p:stCondLst>
                                        </p:cTn>
                                        <p:tgtEl>
                                          <p:spTgt spid="11"/>
                                        </p:tgtEl>
                                        <p:attrNameLst>
                                          <p:attrName>ppt_y</p:attrName>
                                        </p:attrNameLst>
                                      </p:cBhvr>
                                    </p:anim>
                                    <p:animRot by="21600000">
                                      <p:cBhvr>
                                        <p:cTn id="20" dur="5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KSO_WM_BEAUTIFY_FLAG" val="#wm#"/>
  <p:tag name="KSO_WM_TEMPLATE_CATEGORY" val="custom"/>
  <p:tag name="KSO_WM_TEMPLATE_INDEX" val="20187308"/>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BEAUTIFY_FLAG" val="#wm#"/>
  <p:tag name="KSO_WM_TEMPLATE_CATEGORY" val="custom"/>
  <p:tag name="KSO_WM_TEMPLATE_INDEX" val="20187308"/>
</p:tagLst>
</file>

<file path=ppt/tags/tag15.xml><?xml version="1.0" encoding="utf-8"?>
<p:tagLst xmlns:p="http://schemas.openxmlformats.org/presentationml/2006/main">
  <p:tag name="KSO_WM_BEAUTIFY_FLAG" val="#wm#"/>
  <p:tag name="KSO_WM_TEMPLATE_CATEGORY" val="custom"/>
  <p:tag name="KSO_WM_TEMPLATE_INDEX" val="20187308"/>
</p:tagLst>
</file>

<file path=ppt/tags/tag16.xml><?xml version="1.0" encoding="utf-8"?>
<p:tagLst xmlns:p="http://schemas.openxmlformats.org/presentationml/2006/main">
  <p:tag name="KSO_WM_BEAUTIFY_FLAG" val="#wm#"/>
  <p:tag name="KSO_WM_TEMPLATE_CATEGORY" val="custom"/>
  <p:tag name="KSO_WM_TEMPLATE_INDEX" val="20187308"/>
</p:tagLst>
</file>

<file path=ppt/tags/tag17.xml><?xml version="1.0" encoding="utf-8"?>
<p:tagLst xmlns:p="http://schemas.openxmlformats.org/presentationml/2006/main">
  <p:tag name="KSO_WM_BEAUTIFY_FLAG" val="#wm#"/>
  <p:tag name="KSO_WM_TEMPLATE_CATEGORY" val="custom"/>
  <p:tag name="KSO_WM_TEMPLATE_INDEX" val="20187308"/>
</p:tagLst>
</file>

<file path=ppt/tags/tag18.xml><?xml version="1.0" encoding="utf-8"?>
<p:tagLst xmlns:p="http://schemas.openxmlformats.org/presentationml/2006/main">
  <p:tag name="KSO_WM_BEAUTIFY_FLAG" val="#wm#"/>
  <p:tag name="KSO_WM_TEMPLATE_CATEGORY" val="custom"/>
  <p:tag name="KSO_WM_TEMPLATE_INDEX" val="20187308"/>
</p:tagLst>
</file>

<file path=ppt/tags/tag19.xml><?xml version="1.0" encoding="utf-8"?>
<p:tagLst xmlns:p="http://schemas.openxmlformats.org/presentationml/2006/main">
  <p:tag name="KSO_WM_BEAUTIFY_FLAG" val="#wm#"/>
  <p:tag name="KSO_WM_TEMPLATE_CATEGORY" val="custom"/>
  <p:tag name="KSO_WM_TEMPLATE_INDEX" val="20187308"/>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20.xml><?xml version="1.0" encoding="utf-8"?>
<p:tagLst xmlns:p="http://schemas.openxmlformats.org/presentationml/2006/main">
  <p:tag name="KSO_WM_BEAUTIFY_FLAG" val="#wm#"/>
  <p:tag name="KSO_WM_TEMPLATE_CATEGORY" val="custom"/>
  <p:tag name="KSO_WM_TEMPLATE_INDEX" val="20187308"/>
</p:tagLst>
</file>

<file path=ppt/tags/tag21.xml><?xml version="1.0" encoding="utf-8"?>
<p:tagLst xmlns:p="http://schemas.openxmlformats.org/presentationml/2006/main">
  <p:tag name="KSO_WM_BEAUTIFY_FLAG" val="#wm#"/>
  <p:tag name="KSO_WM_TEMPLATE_CATEGORY" val="custom"/>
  <p:tag name="KSO_WM_TEMPLATE_INDEX" val="20187308"/>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5.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6629</Words>
  <Application>WPS 演示</Application>
  <PresentationFormat>宽屏</PresentationFormat>
  <Paragraphs>394</Paragraphs>
  <Slides>17</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Arial</vt:lpstr>
      <vt:lpstr>宋体</vt:lpstr>
      <vt:lpstr>Wingdings</vt:lpstr>
      <vt:lpstr>微软雅黑</vt:lpstr>
      <vt:lpstr>Arial Unicode MS</vt:lpstr>
      <vt:lpstr>等线</vt:lpstr>
      <vt:lpstr>Office 主题​​</vt:lpstr>
      <vt:lpstr>NOIP 2006 普及组</vt:lpstr>
      <vt:lpstr>			      T1 - 明明的随机数（前排提醒:T几都是我自己按题目的大概难度排的233） 								（pps:明明的随机数跟我有什么关系）</vt:lpstr>
      <vt:lpstr>PowerPoint 演示文稿</vt:lpstr>
      <vt:lpstr>PowerPoint 演示文稿</vt:lpstr>
      <vt:lpstr>			      T2 - 开心的金明（pps:金明开不开心跟我有什么关系）</vt:lpstr>
      <vt:lpstr>PowerPoint 演示文稿</vt:lpstr>
      <vt:lpstr>PowerPoint 演示文稿</vt:lpstr>
      <vt:lpstr>		T23 - 开心的金明Jam的计数法（ps:真的没有复制粘贴（捂脸）（雾））</vt:lpstr>
      <vt:lpstr>PowerPoint 演示文稿</vt:lpstr>
      <vt:lpstr>PowerPoint 演示文稿</vt:lpstr>
      <vt:lpstr>PowerPoint 演示文稿</vt:lpstr>
      <vt:lpstr>PowerPoint 演示文稿</vt:lpstr>
      <vt:lpstr>			      T4 - 数列（ps:震惊，某男子竟懒得不想写吐槽）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STULCR</cp:lastModifiedBy>
  <cp:revision>405</cp:revision>
  <dcterms:created xsi:type="dcterms:W3CDTF">2017-08-03T09:01:00Z</dcterms:created>
  <dcterms:modified xsi:type="dcterms:W3CDTF">2018-09-30T11:40:27Z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